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591" r:id="rId2"/>
    <p:sldId id="592" r:id="rId3"/>
    <p:sldId id="608" r:id="rId4"/>
    <p:sldId id="609" r:id="rId5"/>
    <p:sldId id="610" r:id="rId6"/>
    <p:sldId id="611" r:id="rId7"/>
    <p:sldId id="587" r:id="rId8"/>
    <p:sldId id="579" r:id="rId9"/>
    <p:sldId id="581" r:id="rId10"/>
    <p:sldId id="582" r:id="rId11"/>
    <p:sldId id="588" r:id="rId12"/>
    <p:sldId id="589" r:id="rId13"/>
    <p:sldId id="590" r:id="rId14"/>
    <p:sldId id="586" r:id="rId15"/>
    <p:sldId id="607" r:id="rId16"/>
    <p:sldId id="593" r:id="rId17"/>
    <p:sldId id="594" r:id="rId18"/>
    <p:sldId id="595" r:id="rId19"/>
    <p:sldId id="596" r:id="rId20"/>
    <p:sldId id="597" r:id="rId21"/>
    <p:sldId id="598" r:id="rId22"/>
    <p:sldId id="599" r:id="rId23"/>
    <p:sldId id="600" r:id="rId24"/>
    <p:sldId id="602" r:id="rId25"/>
    <p:sldId id="603" r:id="rId26"/>
    <p:sldId id="604" r:id="rId27"/>
    <p:sldId id="605" r:id="rId28"/>
    <p:sldId id="606" r:id="rId29"/>
    <p:sldId id="272" r:id="rId30"/>
    <p:sldId id="612" r:id="rId31"/>
    <p:sldId id="54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630" autoAdjust="0"/>
  </p:normalViewPr>
  <p:slideViewPr>
    <p:cSldViewPr>
      <p:cViewPr varScale="1">
        <p:scale>
          <a:sx n="60" d="100"/>
          <a:sy n="60" d="100"/>
        </p:scale>
        <p:origin x="804" y="2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B0D32-027C-4C94-88A4-8B03982AFD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B124578-04B3-4105-9C06-11F70DCD1D09}">
      <dgm:prSet phldrT="[Text]" custT="1"/>
      <dgm:spPr/>
      <dgm:t>
        <a:bodyPr/>
        <a:lstStyle/>
        <a:p>
          <a:pPr algn="l"/>
          <a:r>
            <a:rPr lang="ne-NP" sz="2000" dirty="0">
              <a:latin typeface="+mn-lt"/>
              <a:cs typeface="Kalimati" pitchFamily="2"/>
            </a:rPr>
            <a:t>यसमा पन्छीकोबाहेक</a:t>
          </a:r>
          <a:r>
            <a:rPr lang="en-US" sz="2000" dirty="0">
              <a:latin typeface="+mn-lt"/>
              <a:cs typeface="Kalimati" pitchFamily="2"/>
            </a:rPr>
            <a:t> </a:t>
          </a:r>
          <a:r>
            <a:rPr lang="ne-NP" sz="2000" dirty="0">
              <a:latin typeface="+mn-lt"/>
              <a:cs typeface="Kalimati" pitchFamily="2"/>
            </a:rPr>
            <a:t>घरपालुवाचौपायाका लागि प्रयोगमा ल्याइएका गोठ, तबेला आदि </a:t>
          </a:r>
          <a:r>
            <a:rPr lang="ne-NP" sz="1800" dirty="0">
              <a:latin typeface="+mn-lt"/>
              <a:cs typeface="Kalimati" pitchFamily="2"/>
            </a:rPr>
            <a:t>पर्दछन् ।</a:t>
          </a:r>
          <a:endParaRPr lang="en-US" sz="2000" dirty="0">
            <a:latin typeface="Aalekh" pitchFamily="2" charset="0"/>
          </a:endParaRPr>
        </a:p>
      </dgm:t>
    </dgm:pt>
    <dgm:pt modelId="{BAE2544E-71C4-43EF-B3C8-265CD38F3F04}" type="parTrans" cxnId="{FFE3445E-0166-4E3D-BD78-5B9A2AC2B279}">
      <dgm:prSet/>
      <dgm:spPr/>
      <dgm:t>
        <a:bodyPr/>
        <a:lstStyle/>
        <a:p>
          <a:endParaRPr lang="en-US" sz="2000"/>
        </a:p>
      </dgm:t>
    </dgm:pt>
    <dgm:pt modelId="{9C7A4AD5-F993-431B-8844-F39F22DFDBF6}" type="sibTrans" cxnId="{FFE3445E-0166-4E3D-BD78-5B9A2AC2B279}">
      <dgm:prSet/>
      <dgm:spPr/>
      <dgm:t>
        <a:bodyPr/>
        <a:lstStyle/>
        <a:p>
          <a:endParaRPr lang="en-US" sz="2000"/>
        </a:p>
      </dgm:t>
    </dgm:pt>
    <dgm:pt modelId="{486B4577-47CD-42C4-9AA1-D543D403BCAE}">
      <dgm:prSet phldrT="[Text]" custT="1"/>
      <dgm:spPr>
        <a:solidFill>
          <a:schemeClr val="tx1">
            <a:lumMod val="50000"/>
            <a:lumOff val="50000"/>
          </a:schemeClr>
        </a:solidFill>
      </dgm:spPr>
      <dgm:t>
        <a:bodyPr/>
        <a:lstStyle/>
        <a:p>
          <a:r>
            <a:rPr lang="ne-NP" sz="2400" b="1" dirty="0">
              <a:latin typeface="Preeti" pitchFamily="2" charset="0"/>
              <a:cs typeface="Kalimati" pitchFamily="2"/>
            </a:rPr>
            <a:t>पन्छीको लागि</a:t>
          </a:r>
          <a:endParaRPr lang="en-US" sz="2400" b="1" dirty="0">
            <a:latin typeface="Preeti" pitchFamily="2" charset="0"/>
            <a:cs typeface="Kalimati" pitchFamily="2"/>
          </a:endParaRPr>
        </a:p>
      </dgm:t>
    </dgm:pt>
    <dgm:pt modelId="{B9399AB9-1EA4-46C7-A66D-2DD31EC5C557}" type="parTrans" cxnId="{303B349B-256A-45B5-9EA7-DC0D694E920A}">
      <dgm:prSet/>
      <dgm:spPr/>
      <dgm:t>
        <a:bodyPr/>
        <a:lstStyle/>
        <a:p>
          <a:endParaRPr lang="en-US" sz="2000"/>
        </a:p>
      </dgm:t>
    </dgm:pt>
    <dgm:pt modelId="{9A84C5AA-CDDC-4D8E-A74B-28AB64B8AD48}" type="sibTrans" cxnId="{303B349B-256A-45B5-9EA7-DC0D694E920A}">
      <dgm:prSet/>
      <dgm:spPr/>
      <dgm:t>
        <a:bodyPr/>
        <a:lstStyle/>
        <a:p>
          <a:endParaRPr lang="en-US" sz="2000"/>
        </a:p>
      </dgm:t>
    </dgm:pt>
    <dgm:pt modelId="{AFD46CF0-93C5-4A69-84E8-B820635240CF}">
      <dgm:prSet custT="1"/>
      <dgm:spPr>
        <a:solidFill>
          <a:schemeClr val="tx1">
            <a:lumMod val="50000"/>
            <a:lumOff val="50000"/>
          </a:schemeClr>
        </a:solidFill>
      </dgm:spPr>
      <dgm:t>
        <a:bodyPr/>
        <a:lstStyle/>
        <a:p>
          <a:r>
            <a:rPr lang="ne-NP" sz="2400" b="1" dirty="0">
              <a:latin typeface="Preeti" pitchFamily="2" charset="0"/>
              <a:cs typeface="Kalimati" pitchFamily="2"/>
            </a:rPr>
            <a:t>अन्य विविध कार्यका लागि</a:t>
          </a:r>
          <a:endParaRPr lang="en-US" sz="2400" dirty="0">
            <a:latin typeface="Preeti" pitchFamily="2" charset="0"/>
            <a:cs typeface="Kalimati" pitchFamily="2"/>
          </a:endParaRPr>
        </a:p>
      </dgm:t>
    </dgm:pt>
    <dgm:pt modelId="{7957C956-D1DD-454B-83C8-51C75EB799A2}" type="parTrans" cxnId="{0CD71732-E8C3-40E6-B283-9DCA5DF66676}">
      <dgm:prSet/>
      <dgm:spPr/>
      <dgm:t>
        <a:bodyPr/>
        <a:lstStyle/>
        <a:p>
          <a:endParaRPr lang="en-US" sz="2000"/>
        </a:p>
      </dgm:t>
    </dgm:pt>
    <dgm:pt modelId="{D23C355C-BF41-4B09-B813-16563828400D}" type="sibTrans" cxnId="{0CD71732-E8C3-40E6-B283-9DCA5DF66676}">
      <dgm:prSet/>
      <dgm:spPr/>
      <dgm:t>
        <a:bodyPr/>
        <a:lstStyle/>
        <a:p>
          <a:endParaRPr lang="en-US" sz="2000"/>
        </a:p>
      </dgm:t>
    </dgm:pt>
    <dgm:pt modelId="{44477103-71D3-4849-B33B-1FE456C992F9}">
      <dgm:prSet phldrT="[Text]" custT="1"/>
      <dgm:spPr/>
      <dgm:t>
        <a:bodyPr/>
        <a:lstStyle/>
        <a:p>
          <a:pPr algn="just"/>
          <a:r>
            <a:rPr lang="ne-NP" sz="2000" dirty="0">
              <a:latin typeface="Aalekh" pitchFamily="2" charset="0"/>
              <a:cs typeface="Kalimati" pitchFamily="2"/>
            </a:rPr>
            <a:t>कृषि औजार र साधन राख्न तथा अन्य विविध कृषिकार्यमा प्रयोग गरिएका भवन यसमा पर्दछन् ।</a:t>
          </a:r>
          <a:endParaRPr lang="en-US" sz="2000" dirty="0">
            <a:latin typeface="Aalekh" pitchFamily="2" charset="0"/>
            <a:cs typeface="Kalimati" pitchFamily="2"/>
          </a:endParaRPr>
        </a:p>
      </dgm:t>
    </dgm:pt>
    <dgm:pt modelId="{386301E2-721B-4D33-A92D-C224B09FAC13}" type="parTrans" cxnId="{9FC6E226-BF01-4F31-A796-641E590E5B03}">
      <dgm:prSet/>
      <dgm:spPr/>
      <dgm:t>
        <a:bodyPr/>
        <a:lstStyle/>
        <a:p>
          <a:endParaRPr lang="en-US" sz="2000"/>
        </a:p>
      </dgm:t>
    </dgm:pt>
    <dgm:pt modelId="{BA5D6145-9A8A-4B8B-94DD-60CBE2A136E4}" type="sibTrans" cxnId="{9FC6E226-BF01-4F31-A796-641E590E5B03}">
      <dgm:prSet/>
      <dgm:spPr/>
      <dgm:t>
        <a:bodyPr/>
        <a:lstStyle/>
        <a:p>
          <a:endParaRPr lang="en-US" sz="2000"/>
        </a:p>
      </dgm:t>
    </dgm:pt>
    <dgm:pt modelId="{E32038EA-23CA-4F04-89B1-EB838C623859}">
      <dgm:prSet phldrT="[Text]" custT="1"/>
      <dgm:spPr>
        <a:solidFill>
          <a:schemeClr val="tx1">
            <a:lumMod val="50000"/>
            <a:lumOff val="50000"/>
          </a:schemeClr>
        </a:solidFill>
      </dgm:spPr>
      <dgm:t>
        <a:bodyPr/>
        <a:lstStyle/>
        <a:p>
          <a:r>
            <a:rPr lang="ne-NP" sz="2400" b="1" dirty="0">
              <a:latin typeface="Preeti" pitchFamily="2" charset="0"/>
              <a:cs typeface="Kalimati" pitchFamily="2"/>
            </a:rPr>
            <a:t>चौपायाको लागि</a:t>
          </a:r>
          <a:endParaRPr lang="en-US" sz="2400" b="1" dirty="0">
            <a:latin typeface="Preeti" pitchFamily="2" charset="0"/>
            <a:cs typeface="Kalimati" pitchFamily="2"/>
          </a:endParaRPr>
        </a:p>
      </dgm:t>
    </dgm:pt>
    <dgm:pt modelId="{CDFC1C41-15CF-4D9D-8EC6-D3FB705E1D33}" type="sibTrans" cxnId="{64731139-CE50-4ECF-98D5-6835B49D1100}">
      <dgm:prSet/>
      <dgm:spPr/>
      <dgm:t>
        <a:bodyPr/>
        <a:lstStyle/>
        <a:p>
          <a:endParaRPr lang="en-US" sz="2000"/>
        </a:p>
      </dgm:t>
    </dgm:pt>
    <dgm:pt modelId="{B5499656-A6B3-4E17-B9DD-2D58DEDDC06A}" type="parTrans" cxnId="{64731139-CE50-4ECF-98D5-6835B49D1100}">
      <dgm:prSet/>
      <dgm:spPr/>
      <dgm:t>
        <a:bodyPr/>
        <a:lstStyle/>
        <a:p>
          <a:endParaRPr lang="en-US" sz="2000"/>
        </a:p>
      </dgm:t>
    </dgm:pt>
    <dgm:pt modelId="{DB1F1C47-7DE4-45DA-B716-CDB714F9CB42}">
      <dgm:prSet custT="1"/>
      <dgm:spPr/>
      <dgm:t>
        <a:bodyPr/>
        <a:lstStyle/>
        <a:p>
          <a:pPr algn="l"/>
          <a:endParaRPr lang="en-US" sz="2000" dirty="0">
            <a:latin typeface="Aalekh" pitchFamily="2" charset="0"/>
          </a:endParaRPr>
        </a:p>
      </dgm:t>
    </dgm:pt>
    <dgm:pt modelId="{9BAC1E97-E4D0-4891-8D12-957FB9526921}" type="parTrans" cxnId="{A6ABC7E7-8339-4280-B1B2-7006A709A7AF}">
      <dgm:prSet/>
      <dgm:spPr/>
      <dgm:t>
        <a:bodyPr/>
        <a:lstStyle/>
        <a:p>
          <a:endParaRPr lang="en-US"/>
        </a:p>
      </dgm:t>
    </dgm:pt>
    <dgm:pt modelId="{8B81F84B-6EF0-40D3-867B-DE4497B228AF}" type="sibTrans" cxnId="{A6ABC7E7-8339-4280-B1B2-7006A709A7AF}">
      <dgm:prSet/>
      <dgm:spPr/>
      <dgm:t>
        <a:bodyPr/>
        <a:lstStyle/>
        <a:p>
          <a:endParaRPr lang="en-US"/>
        </a:p>
      </dgm:t>
    </dgm:pt>
    <dgm:pt modelId="{1607B442-43FB-4650-95E9-13896A7C5165}">
      <dgm:prSet phldrT="[Text]" custT="1"/>
      <dgm:spPr>
        <a:solidFill>
          <a:schemeClr val="tx1">
            <a:lumMod val="50000"/>
            <a:lumOff val="50000"/>
          </a:schemeClr>
        </a:solidFill>
      </dgm:spPr>
      <dgm:t>
        <a:bodyPr/>
        <a:lstStyle/>
        <a:p>
          <a:r>
            <a:rPr lang="ne-NP" sz="2400" b="1" dirty="0">
              <a:latin typeface="Preeti" pitchFamily="2" charset="0"/>
              <a:cs typeface="Kalimati" pitchFamily="2"/>
            </a:rPr>
            <a:t>बाली थन्क्याउनका लागि</a:t>
          </a:r>
          <a:endParaRPr lang="en-US" sz="2400" b="1" dirty="0">
            <a:latin typeface="Preeti" pitchFamily="2" charset="0"/>
            <a:cs typeface="Kalimati" pitchFamily="2"/>
          </a:endParaRPr>
        </a:p>
      </dgm:t>
    </dgm:pt>
    <dgm:pt modelId="{8E520BCD-EB79-46AB-A5DE-18EDD1902765}" type="sibTrans" cxnId="{A7E089A1-829D-4264-93B6-F642D7421BC2}">
      <dgm:prSet/>
      <dgm:spPr/>
      <dgm:t>
        <a:bodyPr/>
        <a:lstStyle/>
        <a:p>
          <a:endParaRPr lang="en-US" sz="2000"/>
        </a:p>
      </dgm:t>
    </dgm:pt>
    <dgm:pt modelId="{3F595357-479D-492B-91B4-8CDAEAD74466}" type="parTrans" cxnId="{A7E089A1-829D-4264-93B6-F642D7421BC2}">
      <dgm:prSet/>
      <dgm:spPr/>
      <dgm:t>
        <a:bodyPr/>
        <a:lstStyle/>
        <a:p>
          <a:endParaRPr lang="en-US" sz="2000"/>
        </a:p>
      </dgm:t>
    </dgm:pt>
    <dgm:pt modelId="{C99FFC1A-3F8B-4CED-9E66-784EEB10C885}">
      <dgm:prSet phldrT="[Text]" custT="1"/>
      <dgm:spPr/>
      <dgm:t>
        <a:bodyPr/>
        <a:lstStyle/>
        <a:p>
          <a:pPr algn="just"/>
          <a:r>
            <a:rPr lang="ne-NP" sz="2000" dirty="0">
              <a:latin typeface="+mn-lt"/>
              <a:cs typeface="Kalimati" pitchFamily="2"/>
            </a:rPr>
            <a:t>बाली थन्क्याउनको लागि प्रयोगमा ल्याइएका भकारीहरू, घा“सपात आदि राखिएका भवनहरू यसमा पर्दछन् ।</a:t>
          </a:r>
          <a:endParaRPr lang="en-US" sz="2000" dirty="0">
            <a:latin typeface="Aalekh" pitchFamily="2" charset="0"/>
            <a:cs typeface="Kalimati" pitchFamily="2"/>
          </a:endParaRPr>
        </a:p>
      </dgm:t>
    </dgm:pt>
    <dgm:pt modelId="{71D650A9-49C9-48BE-8147-DE181C20E27F}" type="sibTrans" cxnId="{24076B7E-E856-496C-94AF-9997B0FEF309}">
      <dgm:prSet/>
      <dgm:spPr/>
      <dgm:t>
        <a:bodyPr/>
        <a:lstStyle/>
        <a:p>
          <a:endParaRPr lang="en-US" sz="2000"/>
        </a:p>
      </dgm:t>
    </dgm:pt>
    <dgm:pt modelId="{E4C60815-B072-4758-BC27-7142E61845CC}" type="parTrans" cxnId="{24076B7E-E856-496C-94AF-9997B0FEF309}">
      <dgm:prSet/>
      <dgm:spPr/>
      <dgm:t>
        <a:bodyPr/>
        <a:lstStyle/>
        <a:p>
          <a:endParaRPr lang="en-US" sz="2000"/>
        </a:p>
      </dgm:t>
    </dgm:pt>
    <dgm:pt modelId="{BA77A182-7D42-47D0-9B4C-CD3804227A6C}">
      <dgm:prSet custT="1"/>
      <dgm:spPr/>
      <dgm:t>
        <a:bodyPr/>
        <a:lstStyle/>
        <a:p>
          <a:pPr algn="l"/>
          <a:endParaRPr lang="en-US" sz="2000" dirty="0">
            <a:latin typeface="+mn-lt"/>
          </a:endParaRPr>
        </a:p>
      </dgm:t>
    </dgm:pt>
    <dgm:pt modelId="{0D8CE224-6222-4DA3-BFC8-BF9FD51F34FC}" type="parTrans" cxnId="{D8B9C94E-0565-477C-9C2E-91C3EEE87AE7}">
      <dgm:prSet/>
      <dgm:spPr/>
      <dgm:t>
        <a:bodyPr/>
        <a:lstStyle/>
        <a:p>
          <a:endParaRPr lang="en-US"/>
        </a:p>
      </dgm:t>
    </dgm:pt>
    <dgm:pt modelId="{CE35C8A0-AF18-495B-A99B-907788DC8248}" type="sibTrans" cxnId="{D8B9C94E-0565-477C-9C2E-91C3EEE87AE7}">
      <dgm:prSet/>
      <dgm:spPr/>
      <dgm:t>
        <a:bodyPr/>
        <a:lstStyle/>
        <a:p>
          <a:endParaRPr lang="en-US"/>
        </a:p>
      </dgm:t>
    </dgm:pt>
    <dgm:pt modelId="{46FF215A-8668-4FDC-AF6B-591A29939C64}">
      <dgm:prSet phldrT="[Text]" custT="1"/>
      <dgm:spPr/>
      <dgm:t>
        <a:bodyPr/>
        <a:lstStyle/>
        <a:p>
          <a:pPr algn="l"/>
          <a:r>
            <a:rPr lang="ne-NP" sz="2000" dirty="0">
              <a:latin typeface="Aalekh" pitchFamily="2" charset="0"/>
              <a:cs typeface="Kalimati" pitchFamily="2"/>
            </a:rPr>
            <a:t>यसमा पाल्तु पन्छीको लागि बनाइएका घर वा खोरका लागि प्रयोग भएका भवन पर्दछन् ।</a:t>
          </a:r>
          <a:endParaRPr lang="en-US" sz="2000" dirty="0">
            <a:latin typeface="Aalekh" pitchFamily="2" charset="0"/>
          </a:endParaRPr>
        </a:p>
      </dgm:t>
    </dgm:pt>
    <dgm:pt modelId="{74CB8752-F924-482F-8E20-078186D277EF}" type="parTrans" cxnId="{B512A685-BA6D-47AC-8D36-41DE6A2212E6}">
      <dgm:prSet/>
      <dgm:spPr/>
      <dgm:t>
        <a:bodyPr/>
        <a:lstStyle/>
        <a:p>
          <a:endParaRPr lang="en-US"/>
        </a:p>
      </dgm:t>
    </dgm:pt>
    <dgm:pt modelId="{6290A8C8-D412-4905-B7BE-77E9B74C36C0}" type="sibTrans" cxnId="{B512A685-BA6D-47AC-8D36-41DE6A2212E6}">
      <dgm:prSet/>
      <dgm:spPr/>
      <dgm:t>
        <a:bodyPr/>
        <a:lstStyle/>
        <a:p>
          <a:endParaRPr lang="en-US"/>
        </a:p>
      </dgm:t>
    </dgm:pt>
    <dgm:pt modelId="{0B705B10-27F8-42B5-A76D-A507B91DBD70}">
      <dgm:prSet phldrT="[Text]" custT="1"/>
      <dgm:spPr/>
      <dgm:t>
        <a:bodyPr/>
        <a:lstStyle/>
        <a:p>
          <a:pPr algn="l"/>
          <a:endParaRPr lang="en-US" sz="2000" dirty="0">
            <a:latin typeface="Aalekh" pitchFamily="2" charset="0"/>
          </a:endParaRPr>
        </a:p>
      </dgm:t>
    </dgm:pt>
    <dgm:pt modelId="{D4D86D12-09AC-4156-A664-32F00B05C63C}" type="parTrans" cxnId="{5E0B5E68-8D1A-4C59-A8D5-4F1AFAB62EC2}">
      <dgm:prSet/>
      <dgm:spPr/>
      <dgm:t>
        <a:bodyPr/>
        <a:lstStyle/>
        <a:p>
          <a:endParaRPr lang="en-US"/>
        </a:p>
      </dgm:t>
    </dgm:pt>
    <dgm:pt modelId="{FF6A15E4-A660-422B-98EA-41D7D9C8C06A}" type="sibTrans" cxnId="{5E0B5E68-8D1A-4C59-A8D5-4F1AFAB62EC2}">
      <dgm:prSet/>
      <dgm:spPr/>
      <dgm:t>
        <a:bodyPr/>
        <a:lstStyle/>
        <a:p>
          <a:endParaRPr lang="en-US"/>
        </a:p>
      </dgm:t>
    </dgm:pt>
    <dgm:pt modelId="{2FF01F66-B539-4DCA-864F-BBB33328C2F5}" type="pres">
      <dgm:prSet presAssocID="{F24B0D32-027C-4C94-88A4-8B03982AFD0B}" presName="Name0" presStyleCnt="0">
        <dgm:presLayoutVars>
          <dgm:dir/>
          <dgm:animLvl val="lvl"/>
          <dgm:resizeHandles val="exact"/>
        </dgm:presLayoutVars>
      </dgm:prSet>
      <dgm:spPr/>
    </dgm:pt>
    <dgm:pt modelId="{E1F84678-07EB-408F-B557-856D48C71FE4}" type="pres">
      <dgm:prSet presAssocID="{E32038EA-23CA-4F04-89B1-EB838C623859}" presName="linNode" presStyleCnt="0"/>
      <dgm:spPr/>
    </dgm:pt>
    <dgm:pt modelId="{501F800C-FF96-4A15-B865-B276B6526CD3}" type="pres">
      <dgm:prSet presAssocID="{E32038EA-23CA-4F04-89B1-EB838C623859}" presName="parentText" presStyleLbl="node1" presStyleIdx="0" presStyleCnt="4" custScaleY="66197">
        <dgm:presLayoutVars>
          <dgm:chMax val="1"/>
          <dgm:bulletEnabled val="1"/>
        </dgm:presLayoutVars>
      </dgm:prSet>
      <dgm:spPr/>
    </dgm:pt>
    <dgm:pt modelId="{43901B43-E7F6-4795-AAB0-6B471477890B}" type="pres">
      <dgm:prSet presAssocID="{E32038EA-23CA-4F04-89B1-EB838C623859}" presName="descendantText" presStyleLbl="alignAccFollowNode1" presStyleIdx="0" presStyleCnt="4" custAng="0" custScaleY="145913">
        <dgm:presLayoutVars>
          <dgm:bulletEnabled val="1"/>
        </dgm:presLayoutVars>
      </dgm:prSet>
      <dgm:spPr/>
    </dgm:pt>
    <dgm:pt modelId="{FB5254A4-BFE3-402D-998D-C36A933EF91A}" type="pres">
      <dgm:prSet presAssocID="{CDFC1C41-15CF-4D9D-8EC6-D3FB705E1D33}" presName="sp" presStyleCnt="0"/>
      <dgm:spPr/>
    </dgm:pt>
    <dgm:pt modelId="{F933779D-1838-45B6-9AE1-51645E7B6061}" type="pres">
      <dgm:prSet presAssocID="{486B4577-47CD-42C4-9AA1-D543D403BCAE}" presName="linNode" presStyleCnt="0"/>
      <dgm:spPr/>
    </dgm:pt>
    <dgm:pt modelId="{68F34DC0-1BC0-4C36-853F-284A8A6E097B}" type="pres">
      <dgm:prSet presAssocID="{486B4577-47CD-42C4-9AA1-D543D403BCAE}" presName="parentText" presStyleLbl="node1" presStyleIdx="1" presStyleCnt="4" custScaleY="103091">
        <dgm:presLayoutVars>
          <dgm:chMax val="1"/>
          <dgm:bulletEnabled val="1"/>
        </dgm:presLayoutVars>
      </dgm:prSet>
      <dgm:spPr/>
    </dgm:pt>
    <dgm:pt modelId="{B7A3B481-218A-4F51-B4DE-6C52E02A5B0E}" type="pres">
      <dgm:prSet presAssocID="{486B4577-47CD-42C4-9AA1-D543D403BCAE}" presName="descendantText" presStyleLbl="alignAccFollowNode1" presStyleIdx="1" presStyleCnt="4" custScaleY="150128" custLinFactNeighborX="227" custLinFactNeighborY="10628">
        <dgm:presLayoutVars>
          <dgm:bulletEnabled val="1"/>
        </dgm:presLayoutVars>
      </dgm:prSet>
      <dgm:spPr/>
    </dgm:pt>
    <dgm:pt modelId="{3BEE0C7F-4BAC-48B2-9B82-9B40FFD50B3A}" type="pres">
      <dgm:prSet presAssocID="{9A84C5AA-CDDC-4D8E-A74B-28AB64B8AD48}" presName="sp" presStyleCnt="0"/>
      <dgm:spPr/>
    </dgm:pt>
    <dgm:pt modelId="{68215D08-3BB7-4575-8B72-6DB3948278B0}" type="pres">
      <dgm:prSet presAssocID="{1607B442-43FB-4650-95E9-13896A7C5165}" presName="linNode" presStyleCnt="0"/>
      <dgm:spPr/>
    </dgm:pt>
    <dgm:pt modelId="{D5EC31BD-8F4F-45BF-9B01-05E883F775E2}" type="pres">
      <dgm:prSet presAssocID="{1607B442-43FB-4650-95E9-13896A7C5165}" presName="parentText" presStyleLbl="node1" presStyleIdx="2" presStyleCnt="4" custScaleY="109013">
        <dgm:presLayoutVars>
          <dgm:chMax val="1"/>
          <dgm:bulletEnabled val="1"/>
        </dgm:presLayoutVars>
      </dgm:prSet>
      <dgm:spPr/>
    </dgm:pt>
    <dgm:pt modelId="{E94F7B8A-6BBA-44D5-A050-7E3EC9033DD9}" type="pres">
      <dgm:prSet presAssocID="{1607B442-43FB-4650-95E9-13896A7C5165}" presName="descendantText" presStyleLbl="alignAccFollowNode1" presStyleIdx="2" presStyleCnt="4" custScaleY="95750">
        <dgm:presLayoutVars>
          <dgm:bulletEnabled val="1"/>
        </dgm:presLayoutVars>
      </dgm:prSet>
      <dgm:spPr/>
    </dgm:pt>
    <dgm:pt modelId="{2DDA7421-40BA-4850-A4F4-2D6D6BDFD3AD}" type="pres">
      <dgm:prSet presAssocID="{8E520BCD-EB79-46AB-A5DE-18EDD1902765}" presName="sp" presStyleCnt="0"/>
      <dgm:spPr/>
    </dgm:pt>
    <dgm:pt modelId="{EE563568-6512-4DC4-BDD7-76A1960BA355}" type="pres">
      <dgm:prSet presAssocID="{AFD46CF0-93C5-4A69-84E8-B820635240CF}" presName="linNode" presStyleCnt="0"/>
      <dgm:spPr/>
    </dgm:pt>
    <dgm:pt modelId="{9ED3E921-8850-4907-B252-753446E0420A}" type="pres">
      <dgm:prSet presAssocID="{AFD46CF0-93C5-4A69-84E8-B820635240CF}" presName="parentText" presStyleLbl="node1" presStyleIdx="3" presStyleCnt="4" custScaleY="105483" custLinFactNeighborX="1460" custLinFactNeighborY="2476">
        <dgm:presLayoutVars>
          <dgm:chMax val="1"/>
          <dgm:bulletEnabled val="1"/>
        </dgm:presLayoutVars>
      </dgm:prSet>
      <dgm:spPr/>
    </dgm:pt>
    <dgm:pt modelId="{6A3D4794-CBEF-46C4-BB9E-6B9753AE8445}" type="pres">
      <dgm:prSet presAssocID="{AFD46CF0-93C5-4A69-84E8-B820635240CF}" presName="descendantText" presStyleLbl="alignAccFollowNode1" presStyleIdx="3" presStyleCnt="4" custScaleY="121235">
        <dgm:presLayoutVars>
          <dgm:bulletEnabled val="1"/>
        </dgm:presLayoutVars>
      </dgm:prSet>
      <dgm:spPr/>
    </dgm:pt>
  </dgm:ptLst>
  <dgm:cxnLst>
    <dgm:cxn modelId="{EFB2BE0E-DDF6-47D6-B3AB-D87144C182DA}" type="presOf" srcId="{0B705B10-27F8-42B5-A76D-A507B91DBD70}" destId="{B7A3B481-218A-4F51-B4DE-6C52E02A5B0E}" srcOrd="0" destOrd="0" presId="urn:microsoft.com/office/officeart/2005/8/layout/vList5"/>
    <dgm:cxn modelId="{9FC6E226-BF01-4F31-A796-641E590E5B03}" srcId="{AFD46CF0-93C5-4A69-84E8-B820635240CF}" destId="{44477103-71D3-4849-B33B-1FE456C992F9}" srcOrd="0" destOrd="0" parTransId="{386301E2-721B-4D33-A92D-C224B09FAC13}" sibTransId="{BA5D6145-9A8A-4B8B-94DD-60CBE2A136E4}"/>
    <dgm:cxn modelId="{B6CD4F30-0BF0-487B-80D1-00C43E6CAC38}" type="presOf" srcId="{BA77A182-7D42-47D0-9B4C-CD3804227A6C}" destId="{E94F7B8A-6BBA-44D5-A050-7E3EC9033DD9}" srcOrd="0" destOrd="1" presId="urn:microsoft.com/office/officeart/2005/8/layout/vList5"/>
    <dgm:cxn modelId="{0CD71732-E8C3-40E6-B283-9DCA5DF66676}" srcId="{F24B0D32-027C-4C94-88A4-8B03982AFD0B}" destId="{AFD46CF0-93C5-4A69-84E8-B820635240CF}" srcOrd="3" destOrd="0" parTransId="{7957C956-D1DD-454B-83C8-51C75EB799A2}" sibTransId="{D23C355C-BF41-4B09-B813-16563828400D}"/>
    <dgm:cxn modelId="{4EBA6E32-F8CD-4091-9527-3D8A277CBBA1}" type="presOf" srcId="{DB1F1C47-7DE4-45DA-B716-CDB714F9CB42}" destId="{B7A3B481-218A-4F51-B4DE-6C52E02A5B0E}" srcOrd="0" destOrd="2" presId="urn:microsoft.com/office/officeart/2005/8/layout/vList5"/>
    <dgm:cxn modelId="{64731139-CE50-4ECF-98D5-6835B49D1100}" srcId="{F24B0D32-027C-4C94-88A4-8B03982AFD0B}" destId="{E32038EA-23CA-4F04-89B1-EB838C623859}" srcOrd="0" destOrd="0" parTransId="{B5499656-A6B3-4E17-B9DD-2D58DEDDC06A}" sibTransId="{CDFC1C41-15CF-4D9D-8EC6-D3FB705E1D33}"/>
    <dgm:cxn modelId="{FFE3445E-0166-4E3D-BD78-5B9A2AC2B279}" srcId="{E32038EA-23CA-4F04-89B1-EB838C623859}" destId="{0B124578-04B3-4105-9C06-11F70DCD1D09}" srcOrd="0" destOrd="0" parTransId="{BAE2544E-71C4-43EF-B3C8-265CD38F3F04}" sibTransId="{9C7A4AD5-F993-431B-8844-F39F22DFDBF6}"/>
    <dgm:cxn modelId="{5E0B5E68-8D1A-4C59-A8D5-4F1AFAB62EC2}" srcId="{486B4577-47CD-42C4-9AA1-D543D403BCAE}" destId="{0B705B10-27F8-42B5-A76D-A507B91DBD70}" srcOrd="0" destOrd="0" parTransId="{D4D86D12-09AC-4156-A664-32F00B05C63C}" sibTransId="{FF6A15E4-A660-422B-98EA-41D7D9C8C06A}"/>
    <dgm:cxn modelId="{8D58AB6A-B48D-47A9-9207-40DD386B6C2E}" type="presOf" srcId="{E32038EA-23CA-4F04-89B1-EB838C623859}" destId="{501F800C-FF96-4A15-B865-B276B6526CD3}" srcOrd="0" destOrd="0" presId="urn:microsoft.com/office/officeart/2005/8/layout/vList5"/>
    <dgm:cxn modelId="{D8B9C94E-0565-477C-9C2E-91C3EEE87AE7}" srcId="{1607B442-43FB-4650-95E9-13896A7C5165}" destId="{BA77A182-7D42-47D0-9B4C-CD3804227A6C}" srcOrd="1" destOrd="0" parTransId="{0D8CE224-6222-4DA3-BFC8-BF9FD51F34FC}" sibTransId="{CE35C8A0-AF18-495B-A99B-907788DC8248}"/>
    <dgm:cxn modelId="{CD1DC755-90E8-4C79-9E64-43A718142DB4}" type="presOf" srcId="{C99FFC1A-3F8B-4CED-9E66-784EEB10C885}" destId="{E94F7B8A-6BBA-44D5-A050-7E3EC9033DD9}" srcOrd="0" destOrd="0" presId="urn:microsoft.com/office/officeart/2005/8/layout/vList5"/>
    <dgm:cxn modelId="{24076B7E-E856-496C-94AF-9997B0FEF309}" srcId="{1607B442-43FB-4650-95E9-13896A7C5165}" destId="{C99FFC1A-3F8B-4CED-9E66-784EEB10C885}" srcOrd="0" destOrd="0" parTransId="{E4C60815-B072-4758-BC27-7142E61845CC}" sibTransId="{71D650A9-49C9-48BE-8147-DE181C20E27F}"/>
    <dgm:cxn modelId="{B512A685-BA6D-47AC-8D36-41DE6A2212E6}" srcId="{486B4577-47CD-42C4-9AA1-D543D403BCAE}" destId="{46FF215A-8668-4FDC-AF6B-591A29939C64}" srcOrd="1" destOrd="0" parTransId="{74CB8752-F924-482F-8E20-078186D277EF}" sibTransId="{6290A8C8-D412-4905-B7BE-77E9B74C36C0}"/>
    <dgm:cxn modelId="{303B349B-256A-45B5-9EA7-DC0D694E920A}" srcId="{F24B0D32-027C-4C94-88A4-8B03982AFD0B}" destId="{486B4577-47CD-42C4-9AA1-D543D403BCAE}" srcOrd="1" destOrd="0" parTransId="{B9399AB9-1EA4-46C7-A66D-2DD31EC5C557}" sibTransId="{9A84C5AA-CDDC-4D8E-A74B-28AB64B8AD48}"/>
    <dgm:cxn modelId="{A7E089A1-829D-4264-93B6-F642D7421BC2}" srcId="{F24B0D32-027C-4C94-88A4-8B03982AFD0B}" destId="{1607B442-43FB-4650-95E9-13896A7C5165}" srcOrd="2" destOrd="0" parTransId="{3F595357-479D-492B-91B4-8CDAEAD74466}" sibTransId="{8E520BCD-EB79-46AB-A5DE-18EDD1902765}"/>
    <dgm:cxn modelId="{E3009AA2-E121-4549-8266-0FBA843F58A7}" type="presOf" srcId="{0B124578-04B3-4105-9C06-11F70DCD1D09}" destId="{43901B43-E7F6-4795-AAB0-6B471477890B}" srcOrd="0" destOrd="0" presId="urn:microsoft.com/office/officeart/2005/8/layout/vList5"/>
    <dgm:cxn modelId="{C7C1B4A4-7AAF-411A-9F54-EF0D10C42C80}" type="presOf" srcId="{1607B442-43FB-4650-95E9-13896A7C5165}" destId="{D5EC31BD-8F4F-45BF-9B01-05E883F775E2}" srcOrd="0" destOrd="0" presId="urn:microsoft.com/office/officeart/2005/8/layout/vList5"/>
    <dgm:cxn modelId="{200ED7B2-FFAD-4F67-A08F-E116048739B5}" type="presOf" srcId="{46FF215A-8668-4FDC-AF6B-591A29939C64}" destId="{B7A3B481-218A-4F51-B4DE-6C52E02A5B0E}" srcOrd="0" destOrd="1" presId="urn:microsoft.com/office/officeart/2005/8/layout/vList5"/>
    <dgm:cxn modelId="{5471B1B6-6293-44A2-BDC7-B3BF17AB6B12}" type="presOf" srcId="{486B4577-47CD-42C4-9AA1-D543D403BCAE}" destId="{68F34DC0-1BC0-4C36-853F-284A8A6E097B}" srcOrd="0" destOrd="0" presId="urn:microsoft.com/office/officeart/2005/8/layout/vList5"/>
    <dgm:cxn modelId="{DD411BC7-3035-46DE-8563-8B58ABF0ADC6}" type="presOf" srcId="{44477103-71D3-4849-B33B-1FE456C992F9}" destId="{6A3D4794-CBEF-46C4-BB9E-6B9753AE8445}" srcOrd="0" destOrd="0" presId="urn:microsoft.com/office/officeart/2005/8/layout/vList5"/>
    <dgm:cxn modelId="{3E9ADDD3-D2D9-4EE8-BFCD-F3045D9DD919}" type="presOf" srcId="{AFD46CF0-93C5-4A69-84E8-B820635240CF}" destId="{9ED3E921-8850-4907-B252-753446E0420A}" srcOrd="0" destOrd="0" presId="urn:microsoft.com/office/officeart/2005/8/layout/vList5"/>
    <dgm:cxn modelId="{C82F1BD4-9B7E-4B9F-B4C6-75391A0999A1}" type="presOf" srcId="{F24B0D32-027C-4C94-88A4-8B03982AFD0B}" destId="{2FF01F66-B539-4DCA-864F-BBB33328C2F5}" srcOrd="0" destOrd="0" presId="urn:microsoft.com/office/officeart/2005/8/layout/vList5"/>
    <dgm:cxn modelId="{A6ABC7E7-8339-4280-B1B2-7006A709A7AF}" srcId="{486B4577-47CD-42C4-9AA1-D543D403BCAE}" destId="{DB1F1C47-7DE4-45DA-B716-CDB714F9CB42}" srcOrd="2" destOrd="0" parTransId="{9BAC1E97-E4D0-4891-8D12-957FB9526921}" sibTransId="{8B81F84B-6EF0-40D3-867B-DE4497B228AF}"/>
    <dgm:cxn modelId="{832B8D5D-12DA-48F2-A05B-3FF4C7F6DDD8}" type="presParOf" srcId="{2FF01F66-B539-4DCA-864F-BBB33328C2F5}" destId="{E1F84678-07EB-408F-B557-856D48C71FE4}" srcOrd="0" destOrd="0" presId="urn:microsoft.com/office/officeart/2005/8/layout/vList5"/>
    <dgm:cxn modelId="{D12DF84B-6CE2-4F4E-AA88-24168F4B5F17}" type="presParOf" srcId="{E1F84678-07EB-408F-B557-856D48C71FE4}" destId="{501F800C-FF96-4A15-B865-B276B6526CD3}" srcOrd="0" destOrd="0" presId="urn:microsoft.com/office/officeart/2005/8/layout/vList5"/>
    <dgm:cxn modelId="{BFB05965-30A5-43F5-B098-9B2245D72036}" type="presParOf" srcId="{E1F84678-07EB-408F-B557-856D48C71FE4}" destId="{43901B43-E7F6-4795-AAB0-6B471477890B}" srcOrd="1" destOrd="0" presId="urn:microsoft.com/office/officeart/2005/8/layout/vList5"/>
    <dgm:cxn modelId="{499E4433-B429-4FA2-B20F-0FC177D10797}" type="presParOf" srcId="{2FF01F66-B539-4DCA-864F-BBB33328C2F5}" destId="{FB5254A4-BFE3-402D-998D-C36A933EF91A}" srcOrd="1" destOrd="0" presId="urn:microsoft.com/office/officeart/2005/8/layout/vList5"/>
    <dgm:cxn modelId="{A5EF1439-6DFD-4064-B8AB-5165DCB0E58C}" type="presParOf" srcId="{2FF01F66-B539-4DCA-864F-BBB33328C2F5}" destId="{F933779D-1838-45B6-9AE1-51645E7B6061}" srcOrd="2" destOrd="0" presId="urn:microsoft.com/office/officeart/2005/8/layout/vList5"/>
    <dgm:cxn modelId="{31F04DB2-CE2C-4A01-B3A3-8D9AA7CFE682}" type="presParOf" srcId="{F933779D-1838-45B6-9AE1-51645E7B6061}" destId="{68F34DC0-1BC0-4C36-853F-284A8A6E097B}" srcOrd="0" destOrd="0" presId="urn:microsoft.com/office/officeart/2005/8/layout/vList5"/>
    <dgm:cxn modelId="{CF7FD645-152D-4EB5-808C-87265D0BB8A3}" type="presParOf" srcId="{F933779D-1838-45B6-9AE1-51645E7B6061}" destId="{B7A3B481-218A-4F51-B4DE-6C52E02A5B0E}" srcOrd="1" destOrd="0" presId="urn:microsoft.com/office/officeart/2005/8/layout/vList5"/>
    <dgm:cxn modelId="{51F75BA2-DCD0-4824-A73B-F930F94B8C69}" type="presParOf" srcId="{2FF01F66-B539-4DCA-864F-BBB33328C2F5}" destId="{3BEE0C7F-4BAC-48B2-9B82-9B40FFD50B3A}" srcOrd="3" destOrd="0" presId="urn:microsoft.com/office/officeart/2005/8/layout/vList5"/>
    <dgm:cxn modelId="{C069FE0B-8DE4-45AF-8DD8-4C8B000F3823}" type="presParOf" srcId="{2FF01F66-B539-4DCA-864F-BBB33328C2F5}" destId="{68215D08-3BB7-4575-8B72-6DB3948278B0}" srcOrd="4" destOrd="0" presId="urn:microsoft.com/office/officeart/2005/8/layout/vList5"/>
    <dgm:cxn modelId="{7FE053D5-2227-4B3D-9299-7AA5F73A081F}" type="presParOf" srcId="{68215D08-3BB7-4575-8B72-6DB3948278B0}" destId="{D5EC31BD-8F4F-45BF-9B01-05E883F775E2}" srcOrd="0" destOrd="0" presId="urn:microsoft.com/office/officeart/2005/8/layout/vList5"/>
    <dgm:cxn modelId="{D92C9869-56C8-48BD-A5EA-8D6AB2BD100B}" type="presParOf" srcId="{68215D08-3BB7-4575-8B72-6DB3948278B0}" destId="{E94F7B8A-6BBA-44D5-A050-7E3EC9033DD9}" srcOrd="1" destOrd="0" presId="urn:microsoft.com/office/officeart/2005/8/layout/vList5"/>
    <dgm:cxn modelId="{67FB4761-7DB5-411F-98CB-E58E464C145F}" type="presParOf" srcId="{2FF01F66-B539-4DCA-864F-BBB33328C2F5}" destId="{2DDA7421-40BA-4850-A4F4-2D6D6BDFD3AD}" srcOrd="5" destOrd="0" presId="urn:microsoft.com/office/officeart/2005/8/layout/vList5"/>
    <dgm:cxn modelId="{C5F73B9B-E119-4370-9B6A-DD106A03D743}" type="presParOf" srcId="{2FF01F66-B539-4DCA-864F-BBB33328C2F5}" destId="{EE563568-6512-4DC4-BDD7-76A1960BA355}" srcOrd="6" destOrd="0" presId="urn:microsoft.com/office/officeart/2005/8/layout/vList5"/>
    <dgm:cxn modelId="{A1DDDEF8-DC0F-4960-8CF3-D1A51701047E}" type="presParOf" srcId="{EE563568-6512-4DC4-BDD7-76A1960BA355}" destId="{9ED3E921-8850-4907-B252-753446E0420A}" srcOrd="0" destOrd="0" presId="urn:microsoft.com/office/officeart/2005/8/layout/vList5"/>
    <dgm:cxn modelId="{4DE04DF4-EFC0-4B64-A868-B660AA80202E}" type="presParOf" srcId="{EE563568-6512-4DC4-BDD7-76A1960BA355}" destId="{6A3D4794-CBEF-46C4-BB9E-6B9753AE84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01B43-E7F6-4795-AAB0-6B471477890B}">
      <dsp:nvSpPr>
        <dsp:cNvPr id="0" name=""/>
        <dsp:cNvSpPr/>
      </dsp:nvSpPr>
      <dsp:spPr>
        <a:xfrm rot="5400000">
          <a:off x="7286943" y="-3059710"/>
          <a:ext cx="138131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ne-NP" sz="2000" kern="1200" dirty="0">
              <a:latin typeface="+mn-lt"/>
              <a:cs typeface="Kalimati" pitchFamily="2"/>
            </a:rPr>
            <a:t>यसमा पन्छीकोबाहेक</a:t>
          </a:r>
          <a:r>
            <a:rPr lang="en-US" sz="2000" kern="1200" dirty="0">
              <a:latin typeface="+mn-lt"/>
              <a:cs typeface="Kalimati" pitchFamily="2"/>
            </a:rPr>
            <a:t> </a:t>
          </a:r>
          <a:r>
            <a:rPr lang="ne-NP" sz="2000" kern="1200" dirty="0">
              <a:latin typeface="+mn-lt"/>
              <a:cs typeface="Kalimati" pitchFamily="2"/>
            </a:rPr>
            <a:t>घरपालुवाचौपायाका लागि प्रयोगमा ल्याइएका गोठ, तबेला आदि </a:t>
          </a:r>
          <a:r>
            <a:rPr lang="ne-NP" sz="1800" kern="1200" dirty="0">
              <a:latin typeface="+mn-lt"/>
              <a:cs typeface="Kalimati" pitchFamily="2"/>
            </a:rPr>
            <a:t>पर्दछन् ।</a:t>
          </a:r>
          <a:endParaRPr lang="en-US" sz="2000" kern="1200" dirty="0">
            <a:latin typeface="Aalekh" pitchFamily="2" charset="0"/>
          </a:endParaRPr>
        </a:p>
      </dsp:txBody>
      <dsp:txXfrm rot="-5400000">
        <a:off x="4226132" y="68531"/>
        <a:ext cx="7435507" cy="1246455"/>
      </dsp:txXfrm>
    </dsp:sp>
    <dsp:sp modelId="{501F800C-FF96-4A15-B865-B276B6526CD3}">
      <dsp:nvSpPr>
        <dsp:cNvPr id="0" name=""/>
        <dsp:cNvSpPr/>
      </dsp:nvSpPr>
      <dsp:spPr>
        <a:xfrm>
          <a:off x="5729" y="300091"/>
          <a:ext cx="4220402" cy="78333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e-NP" sz="2400" b="1" kern="1200" dirty="0">
              <a:latin typeface="Preeti" pitchFamily="2" charset="0"/>
              <a:cs typeface="Kalimati" pitchFamily="2"/>
            </a:rPr>
            <a:t>चौपायाको लागि</a:t>
          </a:r>
          <a:endParaRPr lang="en-US" sz="2400" b="1" kern="1200" dirty="0">
            <a:latin typeface="Preeti" pitchFamily="2" charset="0"/>
            <a:cs typeface="Kalimati" pitchFamily="2"/>
          </a:endParaRPr>
        </a:p>
      </dsp:txBody>
      <dsp:txXfrm>
        <a:off x="43968" y="338330"/>
        <a:ext cx="4143924" cy="706856"/>
      </dsp:txXfrm>
    </dsp:sp>
    <dsp:sp modelId="{B7A3B481-218A-4F51-B4DE-6C52E02A5B0E}">
      <dsp:nvSpPr>
        <dsp:cNvPr id="0" name=""/>
        <dsp:cNvSpPr/>
      </dsp:nvSpPr>
      <dsp:spPr>
        <a:xfrm rot="5400000">
          <a:off x="7272722" y="-1498665"/>
          <a:ext cx="1421217"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latin typeface="Aalekh" pitchFamily="2" charset="0"/>
          </a:endParaRPr>
        </a:p>
        <a:p>
          <a:pPr marL="228600" lvl="1" indent="-228600" algn="l" defTabSz="889000">
            <a:lnSpc>
              <a:spcPct val="90000"/>
            </a:lnSpc>
            <a:spcBef>
              <a:spcPct val="0"/>
            </a:spcBef>
            <a:spcAft>
              <a:spcPct val="15000"/>
            </a:spcAft>
            <a:buChar char="•"/>
          </a:pPr>
          <a:r>
            <a:rPr lang="ne-NP" sz="2000" kern="1200" dirty="0">
              <a:latin typeface="Aalekh" pitchFamily="2" charset="0"/>
              <a:cs typeface="Kalimati" pitchFamily="2"/>
            </a:rPr>
            <a:t>यसमा पाल्तु पन्छीको लागि बनाइएका घर वा खोरका लागि प्रयोग भएका भवन पर्दछन् ।</a:t>
          </a:r>
          <a:endParaRPr lang="en-US" sz="2000" kern="1200" dirty="0">
            <a:latin typeface="Aalekh" pitchFamily="2" charset="0"/>
          </a:endParaRPr>
        </a:p>
        <a:p>
          <a:pPr marL="228600" lvl="1" indent="-228600" algn="l" defTabSz="889000">
            <a:lnSpc>
              <a:spcPct val="90000"/>
            </a:lnSpc>
            <a:spcBef>
              <a:spcPct val="0"/>
            </a:spcBef>
            <a:spcAft>
              <a:spcPct val="15000"/>
            </a:spcAft>
            <a:buChar char="•"/>
          </a:pPr>
          <a:endParaRPr lang="en-US" sz="2000" kern="1200" dirty="0">
            <a:latin typeface="Aalekh" pitchFamily="2" charset="0"/>
          </a:endParaRPr>
        </a:p>
      </dsp:txBody>
      <dsp:txXfrm rot="-5400000">
        <a:off x="4231862" y="1611573"/>
        <a:ext cx="7433559" cy="1282461"/>
      </dsp:txXfrm>
    </dsp:sp>
    <dsp:sp modelId="{68F34DC0-1BC0-4C36-853F-284A8A6E097B}">
      <dsp:nvSpPr>
        <dsp:cNvPr id="0" name=""/>
        <dsp:cNvSpPr/>
      </dsp:nvSpPr>
      <dsp:spPr>
        <a:xfrm>
          <a:off x="5729" y="1542233"/>
          <a:ext cx="4220402" cy="121991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e-NP" sz="2400" b="1" kern="1200" dirty="0">
              <a:latin typeface="Preeti" pitchFamily="2" charset="0"/>
              <a:cs typeface="Kalimati" pitchFamily="2"/>
            </a:rPr>
            <a:t>पन्छीको लागि</a:t>
          </a:r>
          <a:endParaRPr lang="en-US" sz="2400" b="1" kern="1200" dirty="0">
            <a:latin typeface="Preeti" pitchFamily="2" charset="0"/>
            <a:cs typeface="Kalimati" pitchFamily="2"/>
          </a:endParaRPr>
        </a:p>
      </dsp:txBody>
      <dsp:txXfrm>
        <a:off x="65280" y="1601784"/>
        <a:ext cx="4101300" cy="1100812"/>
      </dsp:txXfrm>
    </dsp:sp>
    <dsp:sp modelId="{E94F7B8A-6BBA-44D5-A050-7E3EC9033DD9}">
      <dsp:nvSpPr>
        <dsp:cNvPr id="0" name=""/>
        <dsp:cNvSpPr/>
      </dsp:nvSpPr>
      <dsp:spPr>
        <a:xfrm rot="5400000">
          <a:off x="7524382" y="-184505"/>
          <a:ext cx="906436"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mn-lt"/>
              <a:cs typeface="Kalimati" pitchFamily="2"/>
            </a:rPr>
            <a:t>बाली थन्क्याउनको लागि प्रयोगमा ल्याइएका भकारीहरू, घा“सपात आदि राखिएका भवनहरू यसमा पर्दछन् ।</a:t>
          </a:r>
          <a:endParaRPr lang="en-US" sz="2000" kern="1200" dirty="0">
            <a:latin typeface="Aalekh" pitchFamily="2" charset="0"/>
            <a:cs typeface="Kalimati" pitchFamily="2"/>
          </a:endParaRPr>
        </a:p>
        <a:p>
          <a:pPr marL="228600" lvl="1" indent="-228600" algn="l" defTabSz="889000">
            <a:lnSpc>
              <a:spcPct val="90000"/>
            </a:lnSpc>
            <a:spcBef>
              <a:spcPct val="0"/>
            </a:spcBef>
            <a:spcAft>
              <a:spcPct val="15000"/>
            </a:spcAft>
            <a:buChar char="•"/>
          </a:pPr>
          <a:endParaRPr lang="en-US" sz="2000" kern="1200" dirty="0">
            <a:latin typeface="+mn-lt"/>
          </a:endParaRPr>
        </a:p>
      </dsp:txBody>
      <dsp:txXfrm rot="-5400000">
        <a:off x="4226132" y="3157994"/>
        <a:ext cx="7458688" cy="817938"/>
      </dsp:txXfrm>
    </dsp:sp>
    <dsp:sp modelId="{D5EC31BD-8F4F-45BF-9B01-05E883F775E2}">
      <dsp:nvSpPr>
        <dsp:cNvPr id="0" name=""/>
        <dsp:cNvSpPr/>
      </dsp:nvSpPr>
      <dsp:spPr>
        <a:xfrm>
          <a:off x="5729" y="2921966"/>
          <a:ext cx="4220402" cy="1289992"/>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e-NP" sz="2400" b="1" kern="1200" dirty="0">
              <a:latin typeface="Preeti" pitchFamily="2" charset="0"/>
              <a:cs typeface="Kalimati" pitchFamily="2"/>
            </a:rPr>
            <a:t>बाली थन्क्याउनका लागि</a:t>
          </a:r>
          <a:endParaRPr lang="en-US" sz="2400" b="1" kern="1200" dirty="0">
            <a:latin typeface="Preeti" pitchFamily="2" charset="0"/>
            <a:cs typeface="Kalimati" pitchFamily="2"/>
          </a:endParaRPr>
        </a:p>
      </dsp:txBody>
      <dsp:txXfrm>
        <a:off x="68701" y="2984938"/>
        <a:ext cx="4094458" cy="1164048"/>
      </dsp:txXfrm>
    </dsp:sp>
    <dsp:sp modelId="{6A3D4794-CBEF-46C4-BB9E-6B9753AE8445}">
      <dsp:nvSpPr>
        <dsp:cNvPr id="0" name=""/>
        <dsp:cNvSpPr/>
      </dsp:nvSpPr>
      <dsp:spPr>
        <a:xfrm rot="5400000">
          <a:off x="7403753" y="1143767"/>
          <a:ext cx="114769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Aalekh" pitchFamily="2" charset="0"/>
              <a:cs typeface="Kalimati" pitchFamily="2"/>
            </a:rPr>
            <a:t>कृषि औजार र साधन राख्न तथा अन्य विविध कृषिकार्यमा प्रयोग गरिएका भवन यसमा पर्दछन् ।</a:t>
          </a:r>
          <a:endParaRPr lang="en-US" sz="2000" kern="1200" dirty="0">
            <a:latin typeface="Aalekh" pitchFamily="2" charset="0"/>
            <a:cs typeface="Kalimati" pitchFamily="2"/>
          </a:endParaRPr>
        </a:p>
      </dsp:txBody>
      <dsp:txXfrm rot="-5400000">
        <a:off x="4226132" y="4377414"/>
        <a:ext cx="7446911" cy="1035643"/>
      </dsp:txXfrm>
    </dsp:sp>
    <dsp:sp modelId="{9ED3E921-8850-4907-B252-753446E0420A}">
      <dsp:nvSpPr>
        <dsp:cNvPr id="0" name=""/>
        <dsp:cNvSpPr/>
      </dsp:nvSpPr>
      <dsp:spPr>
        <a:xfrm>
          <a:off x="115272" y="4272226"/>
          <a:ext cx="4220402" cy="1248220"/>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e-NP" sz="2400" b="1" kern="1200" dirty="0">
              <a:latin typeface="Preeti" pitchFamily="2" charset="0"/>
              <a:cs typeface="Kalimati" pitchFamily="2"/>
            </a:rPr>
            <a:t>अन्य विविध कार्यका लागि</a:t>
          </a:r>
          <a:endParaRPr lang="en-US" sz="2400" kern="1200" dirty="0">
            <a:latin typeface="Preeti" pitchFamily="2" charset="0"/>
            <a:cs typeface="Kalimati" pitchFamily="2"/>
          </a:endParaRPr>
        </a:p>
      </dsp:txBody>
      <dsp:txXfrm>
        <a:off x="176205" y="4333159"/>
        <a:ext cx="4098536" cy="112635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072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3/4/2022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3/4/2022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3/4/2022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78050077-E24D-4246-BE7C-71E98F9A160F}"/>
              </a:ext>
            </a:extLst>
          </p:cNvPr>
          <p:cNvPicPr>
            <a:picLocks noChangeAspect="1"/>
          </p:cNvPicPr>
          <p:nvPr/>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id="{80FFC769-2FF5-4255-956E-2C23E2C5F376}"/>
              </a:ext>
            </a:extLst>
          </p:cNvPr>
          <p:cNvSpPr txBox="1"/>
          <p:nvPr/>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id="{04C7B003-50A9-471B-8DC3-F129A3E60B43}"/>
              </a:ext>
            </a:extLst>
          </p:cNvPr>
          <p:cNvCxnSpPr/>
          <p:nvPr/>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br>
              <a:rPr lang="ne-NP" b="0" dirty="0">
                <a:latin typeface="Preeti" pitchFamily="2" charset="0"/>
                <a:cs typeface="Arial" pitchFamily="34" charset="0"/>
              </a:rPr>
            </a:br>
            <a:r>
              <a:rPr lang="ne-NP" sz="2800" dirty="0">
                <a:solidFill>
                  <a:srgbClr val="4708C4"/>
                </a:solidFill>
                <a:latin typeface="Preeti"/>
                <a:cs typeface="Kalimati" pitchFamily="2"/>
              </a:rPr>
              <a:t>कृषिगणना अधिकृत/सहायक कृषिगणना अधिकृत तालिम</a:t>
            </a:r>
            <a:br>
              <a:rPr lang="ne-NP" sz="2800" dirty="0">
                <a:solidFill>
                  <a:schemeClr val="tx2"/>
                </a:solidFill>
                <a:latin typeface="Preeti"/>
                <a:cs typeface="Kalimati" pitchFamily="2"/>
              </a:rPr>
            </a:br>
            <a:r>
              <a:rPr lang="ne-NP" sz="2800" dirty="0">
                <a:solidFill>
                  <a:schemeClr val="tx2"/>
                </a:solidFill>
                <a:latin typeface="Preeti"/>
                <a:cs typeface="Kalimati" pitchFamily="2"/>
              </a:rPr>
              <a:t>मितिः फागुन २१,</a:t>
            </a:r>
            <a:r>
              <a:rPr lang="en-US" sz="2800" dirty="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br>
              <a:rPr lang="en-US" sz="3600" dirty="0">
                <a:solidFill>
                  <a:schemeClr val="tx2"/>
                </a:solidFill>
                <a:latin typeface="Preeti"/>
                <a:cs typeface="Kalimati" pitchFamily="2"/>
              </a:rPr>
            </a:b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id="{B3BA6E71-2ED7-4E78-9BD9-383B3C7F7960}"/>
              </a:ext>
            </a:extLst>
          </p:cNvPr>
          <p:cNvSpPr txBox="1"/>
          <p:nvPr/>
        </p:nvSpPr>
        <p:spPr>
          <a:xfrm>
            <a:off x="304800" y="3708951"/>
            <a:ext cx="9271000" cy="3785652"/>
          </a:xfrm>
          <a:prstGeom prst="rect">
            <a:avLst/>
          </a:prstGeom>
          <a:noFill/>
        </p:spPr>
        <p:txBody>
          <a:bodyPr wrap="square">
            <a:spAutoFit/>
          </a:bodyPr>
          <a:lstStyle/>
          <a:p>
            <a:pPr algn="ctr">
              <a:lnSpc>
                <a:spcPct val="150000"/>
              </a:lnSpc>
            </a:pPr>
            <a:endParaRPr lang="ne-NP" sz="2800" dirty="0">
              <a:solidFill>
                <a:srgbClr val="002060"/>
              </a:solidFill>
              <a:latin typeface="Preeti"/>
              <a:cs typeface="Kalimati" pitchFamily="2"/>
            </a:endParaRPr>
          </a:p>
          <a:p>
            <a:pPr algn="ctr">
              <a:lnSpc>
                <a:spcPct val="150000"/>
              </a:lnSpc>
            </a:pPr>
            <a:r>
              <a:rPr lang="ne-NP" sz="2800" dirty="0">
                <a:solidFill>
                  <a:srgbClr val="002060"/>
                </a:solidFill>
                <a:latin typeface="Preeti"/>
                <a:cs typeface="Kalimati" pitchFamily="2"/>
              </a:rPr>
              <a:t>लगत २</a:t>
            </a:r>
            <a:r>
              <a:rPr lang="en-US" sz="2800" dirty="0">
                <a:solidFill>
                  <a:srgbClr val="002060"/>
                </a:solidFill>
                <a:latin typeface="Preeti"/>
                <a:cs typeface="Kalimati" pitchFamily="2"/>
              </a:rPr>
              <a:t>M </a:t>
            </a:r>
            <a:r>
              <a:rPr lang="ne-NP" sz="2800" dirty="0">
                <a:solidFill>
                  <a:srgbClr val="002060"/>
                </a:solidFill>
                <a:latin typeface="Preeti"/>
                <a:cs typeface="Kalimati" pitchFamily="2"/>
              </a:rPr>
              <a:t>कृषक परिवार प्रश्नावली</a:t>
            </a:r>
          </a:p>
          <a:p>
            <a:pPr algn="ctr">
              <a:lnSpc>
                <a:spcPct val="150000"/>
              </a:lnSpc>
            </a:pPr>
            <a:r>
              <a:rPr lang="ne-NP" sz="2400" dirty="0">
                <a:solidFill>
                  <a:srgbClr val="002060"/>
                </a:solidFill>
                <a:latin typeface="Preeti"/>
                <a:cs typeface="Kalimati" pitchFamily="2"/>
              </a:rPr>
              <a:t>गैर आवासीय भवन (भाग ६)</a:t>
            </a:r>
          </a:p>
          <a:p>
            <a:pPr algn="ctr">
              <a:lnSpc>
                <a:spcPct val="150000"/>
              </a:lnSpc>
            </a:pPr>
            <a:r>
              <a:rPr lang="ne-NP" sz="2400" dirty="0">
                <a:solidFill>
                  <a:srgbClr val="002060"/>
                </a:solidFill>
                <a:latin typeface="Preeti"/>
                <a:cs typeface="Kalimati" pitchFamily="2"/>
              </a:rPr>
              <a:t>कृषि औजार तथा कृषिका साधनहरू (भाग ७)</a:t>
            </a:r>
          </a:p>
          <a:p>
            <a:pPr algn="ctr">
              <a:lnSpc>
                <a:spcPct val="150000"/>
              </a:lnSpc>
            </a:pPr>
            <a:endParaRPr lang="ne-NP" sz="28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p:txBody>
      </p:sp>
      <p:sp>
        <p:nvSpPr>
          <p:cNvPr id="4" name="Slide Number Placeholder 3">
            <a:extLst>
              <a:ext uri="{FF2B5EF4-FFF2-40B4-BE49-F238E27FC236}">
                <a16:creationId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a:solidFill>
                  <a:srgbClr val="0070C0"/>
                </a:solidFill>
                <a:cs typeface="Kalimati" panose="00000400000000000000" pitchFamily="2"/>
              </a:rPr>
              <a:t>चौथो दिनको चौथो 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340237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4" name="Rounded Rectangle 3"/>
          <p:cNvSpPr/>
          <p:nvPr/>
        </p:nvSpPr>
        <p:spPr>
          <a:xfrm>
            <a:off x="1003298" y="1828800"/>
            <a:ext cx="10172701" cy="3733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en-US" sz="2400" b="1" dirty="0">
                <a:latin typeface="Preeti" pitchFamily="2" charset="0"/>
              </a:rPr>
              <a:t>u}/</a:t>
            </a:r>
            <a:r>
              <a:rPr lang="en-US" sz="2400" b="1" dirty="0" err="1">
                <a:latin typeface="Preeti" pitchFamily="2" charset="0"/>
              </a:rPr>
              <a:t>cfjf;Lo</a:t>
            </a:r>
            <a:r>
              <a:rPr lang="en-US" sz="2400" b="1" dirty="0">
                <a:latin typeface="Preeti" pitchFamily="2" charset="0"/>
              </a:rPr>
              <a:t> </a:t>
            </a:r>
            <a:r>
              <a:rPr lang="en-US" sz="2400" b="1" dirty="0" err="1">
                <a:latin typeface="Preeti" pitchFamily="2" charset="0"/>
              </a:rPr>
              <a:t>ejg</a:t>
            </a:r>
            <a:r>
              <a:rPr lang="en-US" sz="2400" b="1" dirty="0">
                <a:latin typeface="Preeti" pitchFamily="2" charset="0"/>
              </a:rPr>
              <a:t> ===</a:t>
            </a:r>
          </a:p>
          <a:p>
            <a:pPr marL="342900" indent="-342900" algn="just">
              <a:lnSpc>
                <a:spcPct val="150000"/>
              </a:lnSpc>
              <a:buFont typeface="Wingdings" pitchFamily="2" charset="2"/>
              <a:buChar char="ü"/>
            </a:pPr>
            <a:r>
              <a:rPr lang="en-US" sz="2400" dirty="0" err="1">
                <a:latin typeface="Preeti" pitchFamily="2" charset="0"/>
              </a:rPr>
              <a:t>Pp6</a:t>
            </a:r>
            <a:r>
              <a:rPr lang="en-US" sz="2400" dirty="0">
                <a:latin typeface="Preeti" pitchFamily="2" charset="0"/>
              </a:rPr>
              <a:t>} </a:t>
            </a:r>
            <a:r>
              <a:rPr lang="en-US" sz="2400" dirty="0" err="1">
                <a:latin typeface="Preeti" pitchFamily="2" charset="0"/>
              </a:rPr>
              <a:t>ejg</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fy</a:t>
            </a:r>
            <a:r>
              <a:rPr lang="en-US" sz="2400" dirty="0">
                <a:latin typeface="Preeti" pitchFamily="2" charset="0"/>
              </a:rPr>
              <a:t>} </a:t>
            </a:r>
            <a:r>
              <a:rPr lang="en-US" sz="2400" dirty="0" err="1">
                <a:latin typeface="Preeti" pitchFamily="2" charset="0"/>
              </a:rPr>
              <a:t>cfjf</a:t>
            </a:r>
            <a:r>
              <a:rPr lang="en-US" sz="2400" dirty="0">
                <a:latin typeface="Preeti" pitchFamily="2" charset="0"/>
              </a:rPr>
              <a:t>; / </a:t>
            </a:r>
            <a:r>
              <a:rPr lang="en-US" sz="2400" dirty="0" err="1">
                <a:latin typeface="Preeti" pitchFamily="2" charset="0"/>
              </a:rPr>
              <a:t>cGo</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df</a:t>
            </a:r>
            <a:r>
              <a:rPr lang="en-US" sz="2400" dirty="0">
                <a:latin typeface="Preeti" pitchFamily="2" charset="0"/>
              </a:rPr>
              <a:t> </a:t>
            </a:r>
            <a:r>
              <a:rPr lang="en-US" sz="2400" dirty="0" err="1">
                <a:latin typeface="Preeti" pitchFamily="2" charset="0"/>
              </a:rPr>
              <a:t>klg</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;f] </a:t>
            </a:r>
            <a:r>
              <a:rPr lang="en-US" sz="2400" dirty="0" err="1">
                <a:latin typeface="Preeti" pitchFamily="2" charset="0"/>
              </a:rPr>
              <a:t>ejg</a:t>
            </a:r>
            <a:r>
              <a:rPr lang="en-US" sz="2400" dirty="0">
                <a:latin typeface="Preeti" pitchFamily="2" charset="0"/>
              </a:rPr>
              <a:t> </a:t>
            </a:r>
            <a:r>
              <a:rPr lang="en-US" sz="2400" dirty="0" err="1">
                <a:latin typeface="Preeti" pitchFamily="2" charset="0"/>
              </a:rPr>
              <a:t>d'Vo</a:t>
            </a:r>
            <a:r>
              <a:rPr lang="en-US" sz="2400" dirty="0">
                <a:latin typeface="Preeti" pitchFamily="2" charset="0"/>
              </a:rPr>
              <a:t> ¿</a:t>
            </a:r>
            <a:r>
              <a:rPr lang="en-US" sz="2400" dirty="0" err="1">
                <a:latin typeface="Preeti" pitchFamily="2" charset="0"/>
              </a:rPr>
              <a:t>kdf</a:t>
            </a:r>
            <a:r>
              <a:rPr lang="en-US" sz="2400" dirty="0">
                <a:latin typeface="Preeti" pitchFamily="2" charset="0"/>
              </a:rPr>
              <a:t> </a:t>
            </a:r>
            <a:r>
              <a:rPr lang="en-US" sz="2400" dirty="0" err="1">
                <a:latin typeface="Preeti" pitchFamily="2" charset="0"/>
              </a:rPr>
              <a:t>s'g</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xf</a:t>
            </a:r>
            <a:r>
              <a:rPr lang="en-US" sz="2400" dirty="0">
                <a:latin typeface="Preeti" pitchFamily="2" charset="0"/>
              </a:rPr>
              <a:t>] 5'§</a:t>
            </a:r>
            <a:r>
              <a:rPr lang="en-US" sz="2400" dirty="0" err="1">
                <a:latin typeface="Preeti" pitchFamily="2" charset="0"/>
              </a:rPr>
              <a:t>ØfO</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a:t>
            </a:r>
            <a:r>
              <a:rPr lang="en-US" sz="2400" dirty="0" err="1">
                <a:latin typeface="Preeti" pitchFamily="2" charset="0"/>
              </a:rPr>
              <a:t>dfq</a:t>
            </a:r>
            <a:r>
              <a:rPr lang="en-US" sz="2400" dirty="0">
                <a:latin typeface="Preeti" pitchFamily="2" charset="0"/>
              </a:rPr>
              <a:t> </a:t>
            </a:r>
            <a:r>
              <a:rPr lang="en-US" sz="2400" dirty="0" err="1">
                <a:latin typeface="Preeti" pitchFamily="2" charset="0"/>
              </a:rPr>
              <a:t>o;df</a:t>
            </a:r>
            <a:r>
              <a:rPr lang="en-US" sz="2400" dirty="0">
                <a:latin typeface="Preeti" pitchFamily="2" charset="0"/>
              </a:rPr>
              <a:t> </a:t>
            </a:r>
            <a:r>
              <a:rPr lang="en-US" sz="2400" dirty="0" err="1">
                <a:latin typeface="Preeti" pitchFamily="2" charset="0"/>
              </a:rPr>
              <a:t>u0fgf</a:t>
            </a:r>
            <a:r>
              <a:rPr lang="en-US" sz="2400" dirty="0">
                <a:latin typeface="Preeti" pitchFamily="2" charset="0"/>
              </a:rPr>
              <a:t> </a:t>
            </a:r>
            <a:r>
              <a:rPr lang="en-US" sz="2400" dirty="0" err="1">
                <a:latin typeface="Preeti" pitchFamily="2" charset="0"/>
              </a:rPr>
              <a:t>ug</a:t>
            </a:r>
            <a:r>
              <a:rPr lang="en-US" sz="2400" dirty="0">
                <a:latin typeface="Preeti" pitchFamily="2" charset="0"/>
              </a:rPr>
              <a:t>'{kb{5 . </a:t>
            </a:r>
          </a:p>
          <a:p>
            <a:pPr marL="342900" indent="-342900" algn="just">
              <a:lnSpc>
                <a:spcPct val="150000"/>
              </a:lnSpc>
              <a:buFont typeface="Wingdings" pitchFamily="2" charset="2"/>
              <a:buChar char="ü"/>
            </a:pPr>
            <a:r>
              <a:rPr lang="en-US" sz="2400" dirty="0" err="1">
                <a:latin typeface="Preeti" pitchFamily="2" charset="0"/>
              </a:rPr>
              <a:t>s'g</a:t>
            </a:r>
            <a:r>
              <a:rPr lang="en-US" sz="2400" dirty="0">
                <a:latin typeface="Preeti" pitchFamily="2" charset="0"/>
              </a:rPr>
              <a:t>} s[</a:t>
            </a:r>
            <a:r>
              <a:rPr lang="en-US" sz="2400" dirty="0" err="1">
                <a:latin typeface="Preeti" pitchFamily="2" charset="0"/>
              </a:rPr>
              <a:t>ifssf</a:t>
            </a:r>
            <a:r>
              <a:rPr lang="en-US" sz="2400" dirty="0">
                <a:latin typeface="Preeti" pitchFamily="2" charset="0"/>
              </a:rPr>
              <a:t>] </a:t>
            </a:r>
            <a:r>
              <a:rPr lang="en-US" sz="2400" dirty="0" err="1">
                <a:latin typeface="Preeti" pitchFamily="2" charset="0"/>
              </a:rPr>
              <a:t>Pp6f</a:t>
            </a:r>
            <a:r>
              <a:rPr lang="en-US" sz="2400" dirty="0">
                <a:latin typeface="Preeti" pitchFamily="2" charset="0"/>
              </a:rPr>
              <a:t> </a:t>
            </a:r>
            <a:r>
              <a:rPr lang="en-US" sz="2400" dirty="0" err="1">
                <a:latin typeface="Preeti" pitchFamily="2" charset="0"/>
              </a:rPr>
              <a:t>dfq</a:t>
            </a:r>
            <a:r>
              <a:rPr lang="en-US" sz="2400" dirty="0">
                <a:latin typeface="Preeti" pitchFamily="2" charset="0"/>
              </a:rPr>
              <a:t> 3/ 5 / ;f] 3/ </a:t>
            </a:r>
            <a:r>
              <a:rPr lang="en-US" sz="2400" dirty="0" err="1">
                <a:latin typeface="Preeti" pitchFamily="2" charset="0"/>
              </a:rPr>
              <a:t>cfjf</a:t>
            </a:r>
            <a:r>
              <a:rPr lang="en-US" sz="2400" dirty="0">
                <a:latin typeface="Preeti" pitchFamily="2" charset="0"/>
              </a:rPr>
              <a:t>; / s[</a:t>
            </a:r>
            <a:r>
              <a:rPr lang="en-US" sz="2400" dirty="0" err="1">
                <a:latin typeface="Preeti" pitchFamily="2" charset="0"/>
              </a:rPr>
              <a:t>lifsfo</a:t>
            </a:r>
            <a:r>
              <a:rPr lang="en-US" sz="2400" dirty="0">
                <a:latin typeface="Preeti" pitchFamily="2" charset="0"/>
              </a:rPr>
              <a:t>{ </a:t>
            </a:r>
            <a:r>
              <a:rPr lang="en-US" sz="2400" dirty="0" err="1">
                <a:latin typeface="Preeti" pitchFamily="2" charset="0"/>
              </a:rPr>
              <a:t>b'j</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u/]</a:t>
            </a:r>
            <a:r>
              <a:rPr lang="en-US" sz="2400" dirty="0" err="1">
                <a:latin typeface="Preeti" pitchFamily="2" charset="0"/>
              </a:rPr>
              <a:t>sf</a:t>
            </a:r>
            <a:r>
              <a:rPr lang="en-US" sz="2400" dirty="0">
                <a:latin typeface="Preeti" pitchFamily="2" charset="0"/>
              </a:rPr>
              <a:t>] </a:t>
            </a:r>
            <a:r>
              <a:rPr lang="en-US" sz="2400" dirty="0" err="1">
                <a:latin typeface="Preeti" pitchFamily="2" charset="0"/>
              </a:rPr>
              <a:t>eP</a:t>
            </a:r>
            <a:r>
              <a:rPr lang="en-US" sz="2400" dirty="0">
                <a:latin typeface="Preeti" pitchFamily="2" charset="0"/>
              </a:rPr>
              <a:t> u}/</a:t>
            </a:r>
            <a:r>
              <a:rPr lang="en-US" sz="2400" dirty="0" err="1">
                <a:latin typeface="Preeti" pitchFamily="2" charset="0"/>
              </a:rPr>
              <a:t>cfjf;Lo</a:t>
            </a:r>
            <a:r>
              <a:rPr lang="en-US" sz="2400" dirty="0">
                <a:latin typeface="Preeti" pitchFamily="2" charset="0"/>
              </a:rPr>
              <a:t> </a:t>
            </a:r>
            <a:r>
              <a:rPr lang="en-US" sz="2400" dirty="0" err="1">
                <a:latin typeface="Preeti" pitchFamily="2" charset="0"/>
              </a:rPr>
              <a:t>ejgcGtu</a:t>
            </a:r>
            <a:r>
              <a:rPr lang="en-US" sz="2400" dirty="0">
                <a:latin typeface="Preeti" pitchFamily="2" charset="0"/>
              </a:rPr>
              <a:t>{t /</a:t>
            </a:r>
            <a:r>
              <a:rPr lang="en-US" sz="2400" dirty="0" err="1">
                <a:latin typeface="Preeti" pitchFamily="2" charset="0"/>
              </a:rPr>
              <a:t>fVg</a:t>
            </a:r>
            <a:r>
              <a:rPr lang="en-US" sz="2400" dirty="0">
                <a:latin typeface="Preeti" pitchFamily="2" charset="0"/>
              </a:rPr>
              <a:t>' </a:t>
            </a:r>
            <a:r>
              <a:rPr lang="en-US" sz="2400" dirty="0" err="1">
                <a:latin typeface="Preeti" pitchFamily="2" charset="0"/>
              </a:rPr>
              <a:t>x'Fb</a:t>
            </a:r>
            <a:r>
              <a:rPr lang="en-US" sz="2400" dirty="0">
                <a:latin typeface="Preeti" pitchFamily="2" charset="0"/>
              </a:rPr>
              <a:t>}g .</a:t>
            </a:r>
          </a:p>
        </p:txBody>
      </p:sp>
      <p:sp>
        <p:nvSpPr>
          <p:cNvPr id="5" name="Rounded Rectangle 4"/>
          <p:cNvSpPr/>
          <p:nvPr/>
        </p:nvSpPr>
        <p:spPr>
          <a:xfrm>
            <a:off x="76200" y="762000"/>
            <a:ext cx="11963400" cy="6019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भवनको स्वामित्व</a:t>
            </a:r>
          </a:p>
          <a:p>
            <a:pPr algn="just">
              <a:lnSpc>
                <a:spcPct val="150000"/>
              </a:lnSpc>
            </a:pPr>
            <a:r>
              <a:rPr lang="ne-NP" sz="2400" dirty="0">
                <a:latin typeface="Preeti" pitchFamily="2" charset="0"/>
                <a:cs typeface="Kalimati" pitchFamily="2"/>
              </a:rPr>
              <a:t>यसले कृषि कार्यको लागि प्रयोग गरिएको गैरआवासीय भवनको स्वामित्व अथवा अधिकार कसमा निहित छ भन्ने कुरा बुझाउँछ ।</a:t>
            </a:r>
          </a:p>
          <a:p>
            <a:pPr algn="just">
              <a:lnSpc>
                <a:spcPct val="150000"/>
              </a:lnSpc>
            </a:pPr>
            <a:r>
              <a:rPr lang="ne-NP" sz="2200" b="1" dirty="0">
                <a:latin typeface="Preeti" pitchFamily="2" charset="0"/>
                <a:cs typeface="Kalimati" pitchFamily="2"/>
              </a:rPr>
              <a:t>आफ्नै स्वामित्व (महल ४)   </a:t>
            </a:r>
          </a:p>
          <a:p>
            <a:pPr algn="just">
              <a:lnSpc>
                <a:spcPct val="150000"/>
              </a:lnSpc>
            </a:pPr>
            <a:r>
              <a:rPr lang="ne-NP" sz="2400" dirty="0">
                <a:latin typeface="Preeti" pitchFamily="2" charset="0"/>
                <a:cs typeface="Kalimati" pitchFamily="2"/>
              </a:rPr>
              <a:t>कृषक परिवारको आफ्नै हकमा रहेका भवन यसअन्तर्गत पर्छन् ।</a:t>
            </a:r>
          </a:p>
          <a:p>
            <a:pPr algn="just">
              <a:lnSpc>
                <a:spcPct val="150000"/>
              </a:lnSpc>
            </a:pPr>
            <a:r>
              <a:rPr lang="ne-NP" sz="2200" b="1" dirty="0">
                <a:latin typeface="Preeti" pitchFamily="2" charset="0"/>
                <a:cs typeface="Kalimati" pitchFamily="2"/>
              </a:rPr>
              <a:t>अरूको स्वामित्व (महल ५)</a:t>
            </a:r>
          </a:p>
          <a:p>
            <a:pPr marL="342900" indent="-342900" algn="just">
              <a:lnSpc>
                <a:spcPct val="150000"/>
              </a:lnSpc>
              <a:buFont typeface="Wingdings" pitchFamily="2" charset="2"/>
              <a:buChar char="ü"/>
            </a:pPr>
            <a:r>
              <a:rPr lang="ne-NP" sz="2400" dirty="0">
                <a:latin typeface="Preeti" pitchFamily="2" charset="0"/>
                <a:cs typeface="Kalimati" pitchFamily="2"/>
              </a:rPr>
              <a:t>कृषक परिवारले कृषि प्रयोजनको लागि भाडा तिर्ने गरी चलन गरेको अरूको हकका भवनहरू वा आफ्नो स्वामित्व पनि नभएको र भाडा पनि नलिई अन्य कुनै प्रक्रियाबाट प्राप्त गरेको भवनहरू यसमा पर्छन् । </a:t>
            </a:r>
          </a:p>
          <a:p>
            <a:pPr marL="342900" indent="-342900" algn="just">
              <a:lnSpc>
                <a:spcPct val="150000"/>
              </a:lnSpc>
              <a:buFont typeface="Wingdings" pitchFamily="2" charset="2"/>
              <a:buChar char="ü"/>
            </a:pPr>
            <a:r>
              <a:rPr lang="ne-NP" sz="2400" dirty="0">
                <a:latin typeface="Preeti" pitchFamily="2" charset="0"/>
                <a:cs typeface="Kalimati" pitchFamily="2"/>
              </a:rPr>
              <a:t>घरधनीको सहायताले भाडा नतिर्ने सर्तमा लिएका भवन, कानुनी वादविवाद परेको तर प्रयोग गरिरहेको भवन आदि यसमा पर्छन् ।</a:t>
            </a:r>
            <a:endParaRPr lang="en-US" sz="2400" dirty="0">
              <a:latin typeface="Preeti" pitchFamily="2" charset="0"/>
              <a:cs typeface="Kalimati" pitchFamily="2"/>
            </a:endParaRPr>
          </a:p>
        </p:txBody>
      </p:sp>
      <p:sp>
        <p:nvSpPr>
          <p:cNvPr id="6" name="Slide Number Placeholder 19">
            <a:extLst>
              <a:ext uri="{FF2B5EF4-FFF2-40B4-BE49-F238E27FC236}">
                <a16:creationId xmlns:a16="http://schemas.microsoft.com/office/drawing/2014/main" id="{C3068775-F6AA-42C2-8460-4D2D41AEBCD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10</a:t>
            </a:fld>
            <a:endParaRPr lang="en-US" dirty="0">
              <a:latin typeface="Fontasy Himali" panose="04020500000000000000" pitchFamily="82" charset="0"/>
            </a:endParaRPr>
          </a:p>
        </p:txBody>
      </p:sp>
    </p:spTree>
    <p:extLst>
      <p:ext uri="{BB962C8B-B14F-4D97-AF65-F5344CB8AC3E}">
        <p14:creationId xmlns:p14="http://schemas.microsoft.com/office/powerpoint/2010/main" val="1282828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752600"/>
            <a:ext cx="9982200" cy="48768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anose="00000400000000000000" pitchFamily="2"/>
              </a:rPr>
              <a:t>व्यवस्थित गैरआवासीय भवन</a:t>
            </a:r>
          </a:p>
          <a:p>
            <a:pPr algn="just">
              <a:lnSpc>
                <a:spcPct val="150000"/>
              </a:lnSpc>
            </a:pPr>
            <a:r>
              <a:rPr lang="ne-NP" sz="2400" dirty="0">
                <a:latin typeface="Preeti" pitchFamily="2" charset="0"/>
                <a:cs typeface="Kalimati" panose="00000400000000000000" pitchFamily="2"/>
              </a:rPr>
              <a:t>ढलान, जस्ता, टायल लगायतको छाना भएको, पक्की गारो, मिलाइएको काठ, जस्ता लगायतको चारैतिर बारिएको, भुइँ ढलान गरिएको वा ढुंगा, इँटलगायत बिच्छ्याइएको, पशुपन्छीको गोठको सन्दर्भमा हावा ओहोरदोहोर हुने गरी भेन्टिलेसन भएको, पशुआहार, मलमुत्र व्यवस्थापनको उचित प्रबन्ध भएको बलियो, टिकाउ र स्थायी प्रकृतिको भवन व्यवस्थित गैरआवासीय भवनअन्तर्गत पर्छ ।</a:t>
            </a:r>
            <a:endParaRPr lang="en-US" sz="2400" dirty="0">
              <a:latin typeface="Preeti" pitchFamily="2" charset="0"/>
              <a:cs typeface="Kalimati" panose="00000400000000000000" pitchFamily="2"/>
            </a:endParaRPr>
          </a:p>
        </p:txBody>
      </p:sp>
      <p:sp>
        <p:nvSpPr>
          <p:cNvPr id="5" name="Rectangle 4"/>
          <p:cNvSpPr/>
          <p:nvPr/>
        </p:nvSpPr>
        <p:spPr>
          <a:xfrm>
            <a:off x="228600" y="838200"/>
            <a:ext cx="11811000" cy="584775"/>
          </a:xfrm>
          <a:prstGeom prst="rect">
            <a:avLst/>
          </a:prstGeom>
        </p:spPr>
        <p:txBody>
          <a:bodyPr wrap="square">
            <a:spAutoFit/>
          </a:bodyPr>
          <a:lstStyle/>
          <a:p>
            <a:pPr algn="ctr"/>
            <a:r>
              <a:rPr lang="ne-NP" sz="3200" b="1" dirty="0">
                <a:solidFill>
                  <a:srgbClr val="002060"/>
                </a:solidFill>
                <a:latin typeface="Preeti" pitchFamily="2" charset="0"/>
                <a:cs typeface="Kalimati" pitchFamily="2"/>
              </a:rPr>
              <a:t>संरचनाको अवस्था </a:t>
            </a:r>
            <a:endParaRPr lang="en-US" sz="3200" b="1" dirty="0">
              <a:solidFill>
                <a:srgbClr val="002060"/>
              </a:solidFill>
              <a:latin typeface="Preeti" pitchFamily="2" charset="0"/>
              <a:cs typeface="Kalimati" pitchFamily="2"/>
            </a:endParaRPr>
          </a:p>
        </p:txBody>
      </p:sp>
      <p:sp>
        <p:nvSpPr>
          <p:cNvPr id="6" name="Slide Number Placeholder 19">
            <a:extLst>
              <a:ext uri="{FF2B5EF4-FFF2-40B4-BE49-F238E27FC236}">
                <a16:creationId xmlns:a16="http://schemas.microsoft.com/office/drawing/2014/main" id="{36D433C2-2867-4EA6-AEAF-19FD3B23764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11</a:t>
            </a:fld>
            <a:endParaRPr lang="en-US" dirty="0">
              <a:latin typeface="Fontasy Himali" panose="04020500000000000000" pitchFamily="82" charset="0"/>
            </a:endParaRPr>
          </a:p>
        </p:txBody>
      </p:sp>
    </p:spTree>
    <p:extLst>
      <p:ext uri="{BB962C8B-B14F-4D97-AF65-F5344CB8AC3E}">
        <p14:creationId xmlns:p14="http://schemas.microsoft.com/office/powerpoint/2010/main" val="69966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143000"/>
            <a:ext cx="9829800" cy="46482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अर्धव्यवस्थित गैरआवासीय भवन</a:t>
            </a:r>
          </a:p>
          <a:p>
            <a:pPr algn="just">
              <a:lnSpc>
                <a:spcPct val="150000"/>
              </a:lnSpc>
            </a:pPr>
            <a:r>
              <a:rPr lang="ne-NP" sz="2400" dirty="0">
                <a:latin typeface="Preeti" pitchFamily="2" charset="0"/>
                <a:cs typeface="Kalimati" pitchFamily="2"/>
              </a:rPr>
              <a:t>नियमित मर्मत गरिएको फुस वा झिँगटीको छाना भएको, बाँस वा नमिलाइएको काठले चारैतिर बारिएको, माटो वा बालुवा लगायतका सामान्य भुइँ भएको, पशुपन्छीको गोठको सन्दर्भमा मलमुत्र व्यवस्थापनको उचित प्रबन्ध नभएको, घामपानी हावाहुरीबाट पशुपन्छीहरू जोगिने सामान्य संरचना भएको भवन अर्धव्यवस्थित गैरआवासीय भवनअन्तर्गत पर्छ । </a:t>
            </a:r>
          </a:p>
          <a:p>
            <a:pPr algn="just">
              <a:lnSpc>
                <a:spcPct val="150000"/>
              </a:lnSpc>
            </a:pPr>
            <a:endParaRPr lang="ne-NP" sz="2400" dirty="0">
              <a:latin typeface="Preeti" pitchFamily="2" charset="0"/>
              <a:cs typeface="Kalimati" pitchFamily="2"/>
            </a:endParaRPr>
          </a:p>
        </p:txBody>
      </p:sp>
      <p:sp>
        <p:nvSpPr>
          <p:cNvPr id="4" name="Slide Number Placeholder 19">
            <a:extLst>
              <a:ext uri="{FF2B5EF4-FFF2-40B4-BE49-F238E27FC236}">
                <a16:creationId xmlns:a16="http://schemas.microsoft.com/office/drawing/2014/main" id="{569620FB-625E-441A-A5D5-595325762E3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12</a:t>
            </a:fld>
            <a:endParaRPr lang="en-US" dirty="0">
              <a:latin typeface="Fontasy Himali" panose="04020500000000000000" pitchFamily="82" charset="0"/>
            </a:endParaRPr>
          </a:p>
        </p:txBody>
      </p:sp>
    </p:spTree>
    <p:extLst>
      <p:ext uri="{BB962C8B-B14F-4D97-AF65-F5344CB8AC3E}">
        <p14:creationId xmlns:p14="http://schemas.microsoft.com/office/powerpoint/2010/main" val="88424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838200" y="1524000"/>
            <a:ext cx="9829800" cy="36576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अव्यवस्थित गैरआवासीय भवन	</a:t>
            </a:r>
          </a:p>
          <a:p>
            <a:pPr algn="just">
              <a:lnSpc>
                <a:spcPct val="150000"/>
              </a:lnSpc>
            </a:pPr>
            <a:r>
              <a:rPr lang="ne-NP" sz="2400" dirty="0">
                <a:latin typeface="Preeti" pitchFamily="2" charset="0"/>
                <a:cs typeface="Kalimati" pitchFamily="2"/>
              </a:rPr>
              <a:t>नियमित मर्मत नगरिएको फुस वा झिँगटीको छाना भएको, सामान्यतया वरिपरि नबारिएको, सामान्य माटो वा बालुवाको भुइँ भएको, घामपानी र हावाहुरीबाट सामान्यरूपमा मात्र जोगिने गोठ वा टहरो अव्यवस्थित गैरआवासीय भवन अन्तर्गत पर्छ ।</a:t>
            </a:r>
            <a:endParaRPr lang="en-US" sz="2400" dirty="0">
              <a:latin typeface="Preeti" pitchFamily="2" charset="0"/>
              <a:cs typeface="Kalimati" pitchFamily="2"/>
            </a:endParaRPr>
          </a:p>
        </p:txBody>
      </p:sp>
      <p:sp>
        <p:nvSpPr>
          <p:cNvPr id="4" name="Slide Number Placeholder 19">
            <a:extLst>
              <a:ext uri="{FF2B5EF4-FFF2-40B4-BE49-F238E27FC236}">
                <a16:creationId xmlns:a16="http://schemas.microsoft.com/office/drawing/2014/main" id="{8ED04515-9355-42CA-999C-7D764BA7DBA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13</a:t>
            </a:fld>
            <a:endParaRPr lang="en-US" dirty="0">
              <a:latin typeface="Fontasy Himali" panose="04020500000000000000" pitchFamily="82" charset="0"/>
            </a:endParaRPr>
          </a:p>
        </p:txBody>
      </p:sp>
    </p:spTree>
    <p:extLst>
      <p:ext uri="{BB962C8B-B14F-4D97-AF65-F5344CB8AC3E}">
        <p14:creationId xmlns:p14="http://schemas.microsoft.com/office/powerpoint/2010/main" val="69404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52270"/>
            <a:ext cx="11886373" cy="2881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lowchart: Alternate Process 3"/>
          <p:cNvSpPr/>
          <p:nvPr/>
        </p:nvSpPr>
        <p:spPr>
          <a:xfrm>
            <a:off x="228600" y="4038600"/>
            <a:ext cx="11734800" cy="27432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400" dirty="0">
                <a:latin typeface="Preeti" pitchFamily="2" charset="0"/>
                <a:cs typeface="Kalimati" pitchFamily="2"/>
              </a:rPr>
              <a:t>सन्दर्भ अवधिमा कृषि चलनले आफू बस्ने घरकै कुनै कोठा वा तला आदिमा पशुपन्छीपालन गरेको थियो वा थिएन सोधी यदि </a:t>
            </a:r>
            <a:r>
              <a:rPr lang="ne-NP" sz="2400" b="1" dirty="0">
                <a:latin typeface="Preeti" pitchFamily="2" charset="0"/>
                <a:cs typeface="Kalimati" pitchFamily="2"/>
              </a:rPr>
              <a:t>थियो</a:t>
            </a:r>
            <a:r>
              <a:rPr lang="ne-NP" sz="2400" dirty="0">
                <a:latin typeface="Preeti" pitchFamily="2" charset="0"/>
                <a:cs typeface="Kalimati" pitchFamily="2"/>
              </a:rPr>
              <a:t> भने सो लाई जनाउने कोड १ मा र </a:t>
            </a:r>
            <a:r>
              <a:rPr lang="ne-NP" sz="2400" b="1" dirty="0">
                <a:latin typeface="Preeti" pitchFamily="2" charset="0"/>
                <a:cs typeface="Kalimati" pitchFamily="2"/>
              </a:rPr>
              <a:t>थिएन</a:t>
            </a:r>
            <a:r>
              <a:rPr lang="ne-NP" sz="2400" dirty="0">
                <a:latin typeface="Preeti" pitchFamily="2" charset="0"/>
                <a:cs typeface="Kalimati" pitchFamily="2"/>
              </a:rPr>
              <a:t> भने कोड २ मा गोलो घेरा लगाउनु पर्दछ । </a:t>
            </a:r>
          </a:p>
          <a:p>
            <a:pPr marL="342900" indent="-342900" algn="just">
              <a:lnSpc>
                <a:spcPct val="150000"/>
              </a:lnSpc>
              <a:buFont typeface="Wingdings" pitchFamily="2" charset="2"/>
              <a:buChar char="ü"/>
            </a:pPr>
            <a:r>
              <a:rPr lang="ne-NP" sz="2400" dirty="0">
                <a:latin typeface="Preeti" pitchFamily="2" charset="0"/>
                <a:cs typeface="Kalimati" pitchFamily="2"/>
              </a:rPr>
              <a:t>यदि पशु र पन्छी मध्ये कुनैपनि नपालेका कृषि चलनलाई </a:t>
            </a:r>
            <a:r>
              <a:rPr lang="ne-NP" sz="2400" b="1" dirty="0">
                <a:latin typeface="Preeti" pitchFamily="2" charset="0"/>
                <a:cs typeface="Kalimati" pitchFamily="2"/>
              </a:rPr>
              <a:t>लागु नहुने</a:t>
            </a:r>
            <a:r>
              <a:rPr lang="ne-NP" sz="2400" dirty="0">
                <a:latin typeface="Preeti" pitchFamily="2" charset="0"/>
                <a:cs typeface="Kalimati" pitchFamily="2"/>
              </a:rPr>
              <a:t>को कोड ३ मा गोलो घेरा लगाउनुपर्दछ </a:t>
            </a:r>
            <a:endParaRPr lang="ne-NP" sz="2400" b="1" i="1" dirty="0">
              <a:latin typeface="Preeti" pitchFamily="2" charset="0"/>
            </a:endParaRPr>
          </a:p>
        </p:txBody>
      </p:sp>
      <p:sp>
        <p:nvSpPr>
          <p:cNvPr id="5" name="Slide Number Placeholder 19">
            <a:extLst>
              <a:ext uri="{FF2B5EF4-FFF2-40B4-BE49-F238E27FC236}">
                <a16:creationId xmlns:a16="http://schemas.microsoft.com/office/drawing/2014/main" id="{BAF84C4D-9E47-4120-B626-7D47F5FFED5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14</a:t>
            </a:fld>
            <a:endParaRPr lang="en-US" dirty="0">
              <a:latin typeface="Fontasy Himali" panose="04020500000000000000" pitchFamily="82" charset="0"/>
            </a:endParaRPr>
          </a:p>
        </p:txBody>
      </p:sp>
    </p:spTree>
    <p:extLst>
      <p:ext uri="{BB962C8B-B14F-4D97-AF65-F5344CB8AC3E}">
        <p14:creationId xmlns:p14="http://schemas.microsoft.com/office/powerpoint/2010/main" val="347904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19" y="1439694"/>
            <a:ext cx="11595370" cy="503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982494"/>
            <a:ext cx="11734800" cy="457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ne-NP" sz="3200" b="1" dirty="0">
                <a:solidFill>
                  <a:srgbClr val="002060"/>
                </a:solidFill>
                <a:latin typeface="Preeti" pitchFamily="2" charset="0"/>
                <a:cs typeface="Kalimati" pitchFamily="2"/>
              </a:rPr>
              <a:t>भाग ७</a:t>
            </a:r>
            <a:endParaRPr lang="en-US" sz="3200" b="1" dirty="0">
              <a:solidFill>
                <a:srgbClr val="002060"/>
              </a:solidFill>
              <a:latin typeface="Preeti" pitchFamily="2" charset="0"/>
              <a:cs typeface="Kalimati" pitchFamily="2"/>
            </a:endParaRPr>
          </a:p>
        </p:txBody>
      </p:sp>
      <p:sp>
        <p:nvSpPr>
          <p:cNvPr id="5" name="Slide Number Placeholder 19">
            <a:extLst>
              <a:ext uri="{FF2B5EF4-FFF2-40B4-BE49-F238E27FC236}">
                <a16:creationId xmlns:a16="http://schemas.microsoft.com/office/drawing/2014/main" id="{69F7B56E-54B1-46F7-BEC3-D4E8110E635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15</a:t>
            </a:fld>
            <a:endParaRPr lang="en-US" dirty="0">
              <a:latin typeface="Fontasy Himali" panose="04020500000000000000" pitchFamily="82" charset="0"/>
            </a:endParaRPr>
          </a:p>
        </p:txBody>
      </p:sp>
    </p:spTree>
    <p:extLst>
      <p:ext uri="{BB962C8B-B14F-4D97-AF65-F5344CB8AC3E}">
        <p14:creationId xmlns:p14="http://schemas.microsoft.com/office/powerpoint/2010/main" val="374632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txBox="1">
            <a:spLocks noGrp="1"/>
          </p:cNvSpPr>
          <p:nvPr>
            <p:ph idx="1"/>
          </p:nvPr>
        </p:nvSpPr>
        <p:spPr>
          <a:xfrm>
            <a:off x="228600" y="1502220"/>
            <a:ext cx="11887200" cy="3755580"/>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2060"/>
                </a:solidFill>
                <a:latin typeface="Preeti" pitchFamily="2" charset="0"/>
                <a:cs typeface="Kalimati" pitchFamily="2"/>
              </a:rPr>
              <a:t>कृषि औजार तथा कृषिका साधनहरू</a:t>
            </a:r>
          </a:p>
          <a:p>
            <a:pPr algn="just">
              <a:lnSpc>
                <a:spcPct val="150000"/>
              </a:lnSpc>
              <a:buFont typeface="Wingdings" pitchFamily="2" charset="2"/>
              <a:buChar char="ü"/>
            </a:pPr>
            <a:r>
              <a:rPr lang="ne-NP" sz="2400" dirty="0">
                <a:latin typeface="Preeti" pitchFamily="2" charset="0"/>
                <a:cs typeface="Kalimati" pitchFamily="2"/>
              </a:rPr>
              <a:t>कृषि औजार भन्नाले आंशिक वा पूरै रूपमा कृषिकार्यमा प्रयोग गरिएका औजारहरूलाई जनाउँछ । </a:t>
            </a:r>
          </a:p>
          <a:p>
            <a:pPr algn="just">
              <a:lnSpc>
                <a:spcPct val="150000"/>
              </a:lnSpc>
              <a:buFont typeface="Wingdings" pitchFamily="2" charset="2"/>
              <a:buChar char="ü"/>
            </a:pPr>
            <a:r>
              <a:rPr lang="ne-NP" sz="2400" dirty="0">
                <a:latin typeface="Preeti" pitchFamily="2" charset="0"/>
                <a:cs typeface="Kalimati" pitchFamily="2"/>
              </a:rPr>
              <a:t>कृषि–चलनभित्र गैरकृषिकार्यमा मात्र प्रयोग भएका औजारहरूलाई यसमा समावेश गर्नु हुँदैन । </a:t>
            </a:r>
          </a:p>
          <a:p>
            <a:pPr algn="just">
              <a:lnSpc>
                <a:spcPct val="150000"/>
              </a:lnSpc>
              <a:buFont typeface="Wingdings" pitchFamily="2" charset="2"/>
              <a:buChar char="ü"/>
            </a:pPr>
            <a:r>
              <a:rPr lang="ne-NP" sz="2400" dirty="0">
                <a:latin typeface="Preeti" pitchFamily="2" charset="0"/>
                <a:cs typeface="Kalimati" pitchFamily="2"/>
              </a:rPr>
              <a:t>गणना समयमा काम नलाग्ने भएका अथवा बिग्रिइसकेका औजारहरू पनि समावेश गर्नु हुँदैन । </a:t>
            </a:r>
          </a:p>
          <a:p>
            <a:pPr algn="just">
              <a:lnSpc>
                <a:spcPct val="150000"/>
              </a:lnSpc>
              <a:buFont typeface="Wingdings" pitchFamily="2" charset="2"/>
              <a:buChar char="ü"/>
            </a:pPr>
            <a:r>
              <a:rPr lang="ne-NP" sz="2400" dirty="0">
                <a:latin typeface="Preeti" pitchFamily="2" charset="0"/>
                <a:cs typeface="Kalimati" pitchFamily="2"/>
              </a:rPr>
              <a:t>अस्थायी रूपमा बिग्रेको र किनेर ल्याउँदै गरेको साधनलाई भने यसमा समावेश गर्नुपर्छ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id="{9A4721E7-077B-42B5-9CCE-4C292D52892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16</a:t>
            </a:fld>
            <a:endParaRPr lang="en-US" dirty="0">
              <a:latin typeface="Fontasy Himali" panose="04020500000000000000" pitchFamily="82" charset="0"/>
            </a:endParaRPr>
          </a:p>
        </p:txBody>
      </p:sp>
    </p:spTree>
    <p:extLst>
      <p:ext uri="{BB962C8B-B14F-4D97-AF65-F5344CB8AC3E}">
        <p14:creationId xmlns:p14="http://schemas.microsoft.com/office/powerpoint/2010/main" val="287852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a:ln w="38100">
            <a:solidFill>
              <a:schemeClr val="tx1">
                <a:lumMod val="50000"/>
                <a:lumOff val="50000"/>
              </a:schemeClr>
            </a:solidFill>
          </a:ln>
        </p:spPr>
        <p:txBody>
          <a:bodyPr/>
          <a:lstStyle/>
          <a:p>
            <a:pPr marL="0" indent="0">
              <a:lnSpc>
                <a:spcPct val="150000"/>
              </a:lnSpc>
              <a:buNone/>
            </a:pPr>
            <a:r>
              <a:rPr lang="ne-NP" sz="2800" b="1" dirty="0">
                <a:solidFill>
                  <a:srgbClr val="002060"/>
                </a:solidFill>
                <a:latin typeface="Preeti" pitchFamily="2" charset="0"/>
                <a:cs typeface="Kalimati" pitchFamily="2"/>
              </a:rPr>
              <a:t>कृषि औजार तथा कृषिका साधनहरू···</a:t>
            </a:r>
          </a:p>
          <a:p>
            <a:pPr marL="0" indent="0" algn="just">
              <a:lnSpc>
                <a:spcPct val="150000"/>
              </a:lnSpc>
              <a:buNone/>
            </a:pPr>
            <a:r>
              <a:rPr lang="ne-NP" sz="2400" b="1" dirty="0">
                <a:latin typeface="Preeti" pitchFamily="2" charset="0"/>
                <a:cs typeface="Kalimati" pitchFamily="2"/>
              </a:rPr>
              <a:t>कृषिगणनामा विवरण लिनुपर्ने औजार तथा साधनहरू यस प्रकार छन्</a:t>
            </a:r>
          </a:p>
          <a:p>
            <a:pPr marL="0" indent="0" algn="just">
              <a:lnSpc>
                <a:spcPct val="150000"/>
              </a:lnSpc>
              <a:buNone/>
            </a:pPr>
            <a:r>
              <a:rPr lang="ne-NP" sz="2400" dirty="0">
                <a:latin typeface="Preeti" pitchFamily="2" charset="0"/>
                <a:cs typeface="Kalimati" pitchFamily="2"/>
              </a:rPr>
              <a:t>फलामे हलो, पावर ट्रिलर÷मिनी ट्रिलर, ट्रयाक्टर, स्यालो टयुबवेल, डिप टयुबवेल, रोअर÷ढिकी पम्प, पशुद्वारा चलाइने गाडा, स्प्रेयर, कम्बाइन्ड हार्भेस्टर, चाफ कटर, दुध दुहुने मेसिन, थ्रेसर, मकै छोडाउने मेसिन, धान तथा मकै गोड्ने मेसिन, ह्वीलब्यारो, ग्रुमर, ग्रेडिङ मेसिन र कृषिका  औजार तथा साधानहरु । </a:t>
            </a:r>
          </a:p>
          <a:p>
            <a:pPr marL="0" indent="0" algn="just">
              <a:lnSpc>
                <a:spcPct val="150000"/>
              </a:lnSpc>
              <a:buNone/>
            </a:pPr>
            <a:r>
              <a:rPr lang="ne-NP" sz="2400" dirty="0">
                <a:latin typeface="Preeti" pitchFamily="2" charset="0"/>
                <a:cs typeface="Kalimati" pitchFamily="2"/>
              </a:rPr>
              <a:t>अन्य औजारमा धान बत्ताउने (ओसाउने), भुसा छाँट्ने मेसिनजस्ता औजारहरू पर्छन् ।</a:t>
            </a:r>
          </a:p>
          <a:p>
            <a:pPr marL="0" indent="0" algn="just">
              <a:buNone/>
            </a:pPr>
            <a:endParaRPr lang="ne-NP" sz="2400" dirty="0">
              <a:latin typeface="Preeti" pitchFamily="2" charset="0"/>
              <a:cs typeface="Kalimati" pitchFamily="2"/>
            </a:endParaRPr>
          </a:p>
          <a:p>
            <a:pPr marL="0" indent="0" algn="just">
              <a:buNone/>
            </a:pP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id="{BD7EA774-AF20-4564-B580-7A4B4F9088FB}"/>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17</a:t>
            </a:fld>
            <a:endParaRPr lang="en-US" dirty="0">
              <a:latin typeface="Fontasy Himali" panose="04020500000000000000" pitchFamily="82" charset="0"/>
            </a:endParaRPr>
          </a:p>
        </p:txBody>
      </p:sp>
    </p:spTree>
    <p:extLst>
      <p:ext uri="{BB962C8B-B14F-4D97-AF65-F5344CB8AC3E}">
        <p14:creationId xmlns:p14="http://schemas.microsoft.com/office/powerpoint/2010/main" val="374389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1159537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370" y="3581400"/>
            <a:ext cx="11188430" cy="3142270"/>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b="1" dirty="0">
                <a:solidFill>
                  <a:srgbClr val="002060"/>
                </a:solidFill>
                <a:latin typeface="Preeti" pitchFamily="2" charset="0"/>
                <a:cs typeface="Kalimati" pitchFamily="2"/>
              </a:rPr>
              <a:t>७.१ कृषि औजार तथा साधनको प्रयोग  </a:t>
            </a:r>
          </a:p>
          <a:p>
            <a:pPr marL="342900" indent="-342900" algn="just">
              <a:lnSpc>
                <a:spcPct val="150000"/>
              </a:lnSpc>
              <a:buFont typeface="Wingdings" pitchFamily="2" charset="2"/>
              <a:buChar char="ü"/>
            </a:pPr>
            <a:r>
              <a:rPr lang="ne-NP" sz="2200" dirty="0">
                <a:latin typeface="Preeti" pitchFamily="2" charset="0"/>
                <a:cs typeface="Kalimati" pitchFamily="2"/>
              </a:rPr>
              <a:t>भाग ७ अन्तर्गत उल्लिखित कृषि औजार तथा साधनहरूको महल ३ देखि ७ सम्म र महल ८ को सन्दर्भ अवधि फरक छ </a:t>
            </a:r>
          </a:p>
          <a:p>
            <a:pPr marL="800100" lvl="1" indent="-342900" algn="just">
              <a:lnSpc>
                <a:spcPct val="150000"/>
              </a:lnSpc>
              <a:buFont typeface="Wingdings" pitchFamily="2" charset="2"/>
              <a:buChar char="ü"/>
            </a:pPr>
            <a:r>
              <a:rPr lang="ne-NP" sz="2200" dirty="0">
                <a:latin typeface="Preeti" pitchFamily="2" charset="0"/>
                <a:cs typeface="Kalimati" pitchFamily="2"/>
              </a:rPr>
              <a:t>महल ३ देखि ७ सम्म गणनाको दिनमा कृषि चलनमा भएको औजार तथा साधनको संख्या सोधिएको छ भने </a:t>
            </a:r>
          </a:p>
          <a:p>
            <a:pPr marL="800100" lvl="1" indent="-342900" algn="just">
              <a:lnSpc>
                <a:spcPct val="150000"/>
              </a:lnSpc>
              <a:buFont typeface="Wingdings" pitchFamily="2" charset="2"/>
              <a:buChar char="ü"/>
            </a:pPr>
            <a:r>
              <a:rPr lang="ne-NP" sz="2200" dirty="0">
                <a:latin typeface="Preeti" pitchFamily="2" charset="0"/>
                <a:cs typeface="Kalimati" pitchFamily="2"/>
              </a:rPr>
              <a:t>महल ८ मा यिनीहरुको विगत एक वर्षमा भएको प्रयोगबारे सोधिएको छ ।</a:t>
            </a:r>
            <a:endParaRPr lang="en-US" sz="2200" dirty="0">
              <a:latin typeface="Preeti" pitchFamily="2" charset="0"/>
              <a:cs typeface="Kalimati" pitchFamily="2"/>
            </a:endParaRPr>
          </a:p>
        </p:txBody>
      </p:sp>
      <p:sp>
        <p:nvSpPr>
          <p:cNvPr id="6" name="Slide Number Placeholder 19">
            <a:extLst>
              <a:ext uri="{FF2B5EF4-FFF2-40B4-BE49-F238E27FC236}">
                <a16:creationId xmlns:a16="http://schemas.microsoft.com/office/drawing/2014/main" id="{603F2D3B-B75F-4C26-9B1C-D772B175D789}"/>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18</a:t>
            </a:fld>
            <a:endParaRPr lang="en-US" dirty="0">
              <a:latin typeface="Fontasy Himali" panose="04020500000000000000" pitchFamily="82" charset="0"/>
            </a:endParaRPr>
          </a:p>
        </p:txBody>
      </p:sp>
    </p:spTree>
    <p:extLst>
      <p:ext uri="{BB962C8B-B14F-4D97-AF65-F5344CB8AC3E}">
        <p14:creationId xmlns:p14="http://schemas.microsoft.com/office/powerpoint/2010/main" val="536737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10344682"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ular Callout 6"/>
          <p:cNvSpPr/>
          <p:nvPr/>
        </p:nvSpPr>
        <p:spPr>
          <a:xfrm>
            <a:off x="152400" y="6019800"/>
            <a:ext cx="10344681" cy="838200"/>
          </a:xfrm>
          <a:prstGeom prst="wedgeRectCallout">
            <a:avLst>
              <a:gd name="adj1" fmla="val -46281"/>
              <a:gd name="adj2" fmla="val -161716"/>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ne-NP" sz="2400" dirty="0">
                <a:latin typeface="Preeti" pitchFamily="2" charset="0"/>
                <a:cs typeface="Kalimati" pitchFamily="2"/>
              </a:rPr>
              <a:t>यस महलमा दिइएको संख्या प्रत्येक हरफको क्रमसंख्या हो । </a:t>
            </a:r>
          </a:p>
        </p:txBody>
      </p:sp>
      <p:sp>
        <p:nvSpPr>
          <p:cNvPr id="3" name="Rectangle 2"/>
          <p:cNvSpPr/>
          <p:nvPr/>
        </p:nvSpPr>
        <p:spPr>
          <a:xfrm>
            <a:off x="533400" y="914400"/>
            <a:ext cx="11506200" cy="523220"/>
          </a:xfrm>
          <a:prstGeom prst="rect">
            <a:avLst/>
          </a:prstGeom>
        </p:spPr>
        <p:txBody>
          <a:bodyPr wrap="square">
            <a:spAutoFit/>
          </a:bodyPr>
          <a:lstStyle/>
          <a:p>
            <a:pPr algn="ctr"/>
            <a:r>
              <a:rPr lang="ne-NP" sz="2800" b="1" dirty="0">
                <a:solidFill>
                  <a:srgbClr val="000099"/>
                </a:solidFill>
                <a:cs typeface="Kalimati" pitchFamily="2"/>
              </a:rPr>
              <a:t>क्रमसंख्या (महल १)</a:t>
            </a:r>
            <a:endParaRPr lang="en-US" sz="2800" b="1" dirty="0">
              <a:solidFill>
                <a:srgbClr val="000099"/>
              </a:solidFill>
              <a:cs typeface="Kalimati" pitchFamily="2"/>
            </a:endParaRPr>
          </a:p>
        </p:txBody>
      </p:sp>
      <p:sp>
        <p:nvSpPr>
          <p:cNvPr id="6" name="Oval 5"/>
          <p:cNvSpPr/>
          <p:nvPr/>
        </p:nvSpPr>
        <p:spPr>
          <a:xfrm>
            <a:off x="304801" y="2438400"/>
            <a:ext cx="5334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id="{B38C0888-8D93-4E4E-9059-09C1A662841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19</a:t>
            </a:fld>
            <a:endParaRPr lang="en-US" dirty="0">
              <a:latin typeface="Fontasy Himali" panose="04020500000000000000" pitchFamily="82" charset="0"/>
            </a:endParaRPr>
          </a:p>
        </p:txBody>
      </p:sp>
    </p:spTree>
    <p:extLst>
      <p:ext uri="{BB962C8B-B14F-4D97-AF65-F5344CB8AC3E}">
        <p14:creationId xmlns:p14="http://schemas.microsoft.com/office/powerpoint/2010/main" val="139694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76200" y="2362200"/>
            <a:ext cx="7772400" cy="2400657"/>
          </a:xfrm>
          <a:prstGeom prst="rect">
            <a:avLst/>
          </a:prstGeom>
          <a:noFill/>
        </p:spPr>
        <p:txBody>
          <a:bodyPr wrap="square" rtlCol="0">
            <a:spAutoFit/>
          </a:bodyPr>
          <a:lstStyle/>
          <a:p>
            <a:pPr algn="ctr">
              <a:lnSpc>
                <a:spcPct val="150000"/>
              </a:lnSpc>
            </a:pPr>
            <a:r>
              <a:rPr lang="ne-NP" sz="2800" b="1" dirty="0">
                <a:cs typeface="Kalimati" pitchFamily="2"/>
              </a:rPr>
              <a:t>प्रस्तुतिका विषय</a:t>
            </a:r>
            <a:endParaRPr lang="ne-NP" sz="2400" dirty="0">
              <a:cs typeface="Kalimati" pitchFamily="2"/>
            </a:endParaRPr>
          </a:p>
          <a:p>
            <a:pPr algn="ctr">
              <a:lnSpc>
                <a:spcPct val="150000"/>
              </a:lnSpc>
            </a:pPr>
            <a:r>
              <a:rPr lang="ne-NP" sz="2400" dirty="0">
                <a:cs typeface="Kalimati" pitchFamily="2"/>
              </a:rPr>
              <a:t>लगत २</a:t>
            </a:r>
            <a:r>
              <a:rPr lang="en-US" sz="2400" dirty="0">
                <a:cs typeface="Kalimati" pitchFamily="2"/>
              </a:rPr>
              <a:t> </a:t>
            </a:r>
            <a:r>
              <a:rPr lang="ne-NP" sz="2400"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p>
        </p:txBody>
      </p:sp>
      <p:sp>
        <p:nvSpPr>
          <p:cNvPr id="15" name="TextBox 14">
            <a:extLst>
              <a:ext uri="{FF2B5EF4-FFF2-40B4-BE49-F238E27FC236}">
                <a16:creationId xmlns:a16="http://schemas.microsoft.com/office/drawing/2014/main" id="{5E75FA20-258B-4976-B921-08A2562603A4}"/>
              </a:ext>
            </a:extLst>
          </p:cNvPr>
          <p:cNvSpPr txBox="1"/>
          <p:nvPr/>
        </p:nvSpPr>
        <p:spPr>
          <a:xfrm>
            <a:off x="8610600" y="2212631"/>
            <a:ext cx="3034665" cy="1246495"/>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गणना पुस्तिका</a:t>
            </a:r>
          </a:p>
        </p:txBody>
      </p:sp>
      <p:pic>
        <p:nvPicPr>
          <p:cNvPr id="6" name="Picture 5">
            <a:extLst>
              <a:ext uri="{FF2B5EF4-FFF2-40B4-BE49-F238E27FC236}">
                <a16:creationId xmlns:a16="http://schemas.microsoft.com/office/drawing/2014/main" id="{B1ECDA45-51EB-41B6-ACB1-517351C038A1}"/>
              </a:ext>
            </a:extLst>
          </p:cNvPr>
          <p:cNvPicPr>
            <a:picLocks noChangeAspect="1"/>
          </p:cNvPicPr>
          <p:nvPr/>
        </p:nvPicPr>
        <p:blipFill>
          <a:blip r:embed="rId2"/>
          <a:stretch>
            <a:fillRect/>
          </a:stretch>
        </p:blipFill>
        <p:spPr>
          <a:xfrm>
            <a:off x="8610600" y="3733800"/>
            <a:ext cx="2601675" cy="2796436"/>
          </a:xfrm>
          <a:prstGeom prst="rect">
            <a:avLst/>
          </a:prstGeom>
        </p:spPr>
      </p:pic>
    </p:spTree>
    <p:extLst>
      <p:ext uri="{BB962C8B-B14F-4D97-AF65-F5344CB8AC3E}">
        <p14:creationId xmlns:p14="http://schemas.microsoft.com/office/powerpoint/2010/main" val="2444447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1506200" cy="323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304800" y="5257800"/>
            <a:ext cx="10668000" cy="1104089"/>
          </a:xfrm>
          <a:prstGeom prst="wedgeRectCallout">
            <a:avLst>
              <a:gd name="adj1" fmla="val -32818"/>
              <a:gd name="adj2" fmla="val -155567"/>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ne-NP" sz="2400" dirty="0">
                <a:latin typeface="Preeti" pitchFamily="2" charset="0"/>
                <a:cs typeface="Kalimati" pitchFamily="2"/>
              </a:rPr>
              <a:t>यस महलमा कृषि कार्यका लागि प्रयोग हुने कृषि औजार तथा साधनहरूको सूची दिइएको छ </a:t>
            </a:r>
            <a:r>
              <a:rPr lang="ne-NP" sz="2400" dirty="0">
                <a:latin typeface="Preeti" pitchFamily="2" charset="0"/>
              </a:rPr>
              <a:t>।</a:t>
            </a:r>
            <a:endParaRPr lang="en-US" sz="2400" dirty="0">
              <a:latin typeface="Preeti" pitchFamily="2" charset="0"/>
            </a:endParaRPr>
          </a:p>
        </p:txBody>
      </p:sp>
      <p:sp>
        <p:nvSpPr>
          <p:cNvPr id="2" name="Rectangle 1"/>
          <p:cNvSpPr/>
          <p:nvPr/>
        </p:nvSpPr>
        <p:spPr>
          <a:xfrm>
            <a:off x="781227" y="762000"/>
            <a:ext cx="11410773" cy="523220"/>
          </a:xfrm>
          <a:prstGeom prst="rect">
            <a:avLst/>
          </a:prstGeom>
        </p:spPr>
        <p:txBody>
          <a:bodyPr wrap="square">
            <a:spAutoFit/>
          </a:bodyPr>
          <a:lstStyle/>
          <a:p>
            <a:pPr algn="ctr"/>
            <a:r>
              <a:rPr lang="ne-NP" sz="2800" b="1" dirty="0">
                <a:solidFill>
                  <a:srgbClr val="000099"/>
                </a:solidFill>
                <a:cs typeface="Kalimati" pitchFamily="2"/>
              </a:rPr>
              <a:t>कृषि औजार तथा साधनहरू (महल २)</a:t>
            </a:r>
            <a:endParaRPr lang="en-US" sz="2800" b="1" dirty="0">
              <a:solidFill>
                <a:srgbClr val="000099"/>
              </a:solidFill>
              <a:cs typeface="Kalimati" pitchFamily="2"/>
            </a:endParaRPr>
          </a:p>
        </p:txBody>
      </p:sp>
      <p:sp>
        <p:nvSpPr>
          <p:cNvPr id="7" name="Oval 6"/>
          <p:cNvSpPr/>
          <p:nvPr/>
        </p:nvSpPr>
        <p:spPr>
          <a:xfrm>
            <a:off x="1066800" y="2514600"/>
            <a:ext cx="1828799" cy="8382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id="{288D5BCA-E122-4868-994B-B1982B4C6BC5}"/>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20</a:t>
            </a:fld>
            <a:endParaRPr lang="en-US" dirty="0">
              <a:latin typeface="Fontasy Himali" panose="04020500000000000000" pitchFamily="82" charset="0"/>
            </a:endParaRPr>
          </a:p>
        </p:txBody>
      </p:sp>
    </p:spTree>
    <p:extLst>
      <p:ext uri="{BB962C8B-B14F-4D97-AF65-F5344CB8AC3E}">
        <p14:creationId xmlns:p14="http://schemas.microsoft.com/office/powerpoint/2010/main" val="242919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0344682"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152400" y="4171545"/>
            <a:ext cx="11773711" cy="2667000"/>
          </a:xfrm>
          <a:prstGeom prst="wedgeRoundRectCallout">
            <a:avLst>
              <a:gd name="adj1" fmla="val -19168"/>
              <a:gd name="adj2" fmla="val -6161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2200" dirty="0">
              <a:solidFill>
                <a:schemeClr val="tx1"/>
              </a:solidFill>
              <a:latin typeface="Preeti" pitchFamily="2" charset="0"/>
              <a:cs typeface="Kalimati" pitchFamily="2"/>
            </a:endParaRPr>
          </a:p>
          <a:p>
            <a:pPr algn="just">
              <a:lnSpc>
                <a:spcPct val="150000"/>
              </a:lnSpc>
            </a:pPr>
            <a:r>
              <a:rPr lang="ne-NP" sz="2200" dirty="0">
                <a:solidFill>
                  <a:schemeClr val="tx1"/>
                </a:solidFill>
                <a:latin typeface="Preeti" pitchFamily="2" charset="0"/>
                <a:cs typeface="Kalimati" pitchFamily="2"/>
              </a:rPr>
              <a:t>महल–२ मा उल्लिखित कृषि औजार तथा साधनहरू गणनाको दिन कृषि चलनमा छन्, छैनन् सोध्नुपर्छ । </a:t>
            </a:r>
          </a:p>
          <a:p>
            <a:pPr algn="just">
              <a:lnSpc>
                <a:spcPct val="150000"/>
              </a:lnSpc>
            </a:pPr>
            <a:r>
              <a:rPr lang="ne-NP" sz="2200" dirty="0">
                <a:solidFill>
                  <a:schemeClr val="tx1"/>
                </a:solidFill>
                <a:latin typeface="Preeti" pitchFamily="2" charset="0"/>
                <a:cs typeface="Kalimati" pitchFamily="2"/>
              </a:rPr>
              <a:t>यदि छ भने कोड १ मा र छैन भने २ मा गोलो घेरा लगाउनुपर्छ । </a:t>
            </a:r>
          </a:p>
          <a:p>
            <a:pPr algn="just">
              <a:lnSpc>
                <a:spcPct val="150000"/>
              </a:lnSpc>
            </a:pPr>
            <a:r>
              <a:rPr lang="ne-NP" sz="2200" dirty="0">
                <a:solidFill>
                  <a:schemeClr val="tx1"/>
                </a:solidFill>
                <a:latin typeface="Preeti" pitchFamily="2" charset="0"/>
                <a:cs typeface="Kalimati" pitchFamily="2"/>
              </a:rPr>
              <a:t>यदि कोड २ मा गोलो घेरा लगाएको भए महल ४ देखि ७ सम्म नसोधी महल ८ देखि सोध्नुपर्छ ।</a:t>
            </a:r>
          </a:p>
          <a:p>
            <a:pPr algn="just">
              <a:lnSpc>
                <a:spcPct val="150000"/>
              </a:lnSpc>
            </a:pPr>
            <a:endParaRPr lang="ne-NP" sz="2400" dirty="0">
              <a:solidFill>
                <a:schemeClr val="tx1"/>
              </a:solidFill>
              <a:latin typeface="Preeti" pitchFamily="2" charset="0"/>
            </a:endParaRPr>
          </a:p>
        </p:txBody>
      </p:sp>
      <p:sp>
        <p:nvSpPr>
          <p:cNvPr id="3" name="Rectangle 2"/>
          <p:cNvSpPr/>
          <p:nvPr/>
        </p:nvSpPr>
        <p:spPr>
          <a:xfrm>
            <a:off x="612842" y="762000"/>
            <a:ext cx="11350557" cy="523220"/>
          </a:xfrm>
          <a:prstGeom prst="rect">
            <a:avLst/>
          </a:prstGeom>
        </p:spPr>
        <p:txBody>
          <a:bodyPr wrap="square">
            <a:spAutoFit/>
          </a:bodyPr>
          <a:lstStyle/>
          <a:p>
            <a:pPr algn="ctr"/>
            <a:r>
              <a:rPr lang="ne-NP" sz="2800" b="1" dirty="0">
                <a:solidFill>
                  <a:srgbClr val="000099"/>
                </a:solidFill>
                <a:latin typeface="Preeti" pitchFamily="2" charset="0"/>
                <a:cs typeface="Kalimati" panose="00000400000000000000" pitchFamily="2"/>
              </a:rPr>
              <a:t>गणनाको दिनमा छ ? (महल ३</a:t>
            </a:r>
            <a:r>
              <a:rPr lang="ne-NP" sz="2800" b="1" dirty="0">
                <a:cs typeface="Kalimati" panose="00000400000000000000" pitchFamily="2"/>
              </a:rPr>
              <a:t>)</a:t>
            </a:r>
            <a:endParaRPr lang="en-US" sz="2800" b="1" dirty="0">
              <a:cs typeface="Kalimati" panose="00000400000000000000" pitchFamily="2"/>
            </a:endParaRPr>
          </a:p>
        </p:txBody>
      </p:sp>
      <p:sp>
        <p:nvSpPr>
          <p:cNvPr id="7" name="Oval 6"/>
          <p:cNvSpPr/>
          <p:nvPr/>
        </p:nvSpPr>
        <p:spPr>
          <a:xfrm>
            <a:off x="2872901" y="2133600"/>
            <a:ext cx="1828799" cy="8382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id="{C804607F-9214-474D-AF98-112C59F8C3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21</a:t>
            </a:fld>
            <a:endParaRPr lang="en-US" dirty="0">
              <a:latin typeface="Fontasy Himali" panose="04020500000000000000" pitchFamily="82" charset="0"/>
            </a:endParaRPr>
          </a:p>
        </p:txBody>
      </p:sp>
    </p:spTree>
    <p:extLst>
      <p:ext uri="{BB962C8B-B14F-4D97-AF65-F5344CB8AC3E}">
        <p14:creationId xmlns:p14="http://schemas.microsoft.com/office/powerpoint/2010/main" val="3565993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360253"/>
            <a:ext cx="11658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28600" y="3385227"/>
            <a:ext cx="11734800" cy="3285515"/>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000" dirty="0">
                <a:latin typeface="Preeti" pitchFamily="2" charset="0"/>
                <a:cs typeface="Kalimati" pitchFamily="2"/>
              </a:rPr>
              <a:t>महल–५, ६ र ७ मा कृषि औजार तथा साधनको स्वामित्वको बारेमा उल्लेख गरिएको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महल ३ मा कोड १ मा गोलो घेरा लगाएको अवस्थामा कृषि चलनमा भएको औजार वा साधन आफ्नो, साझा, वा अरूको (मोहीले खेती गरेकोमा जग्गाधनीको वा भाडाको समेत) कस्को हो विवरण लिन खोजिएको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माथि नै उल्लेख गरिसकिएको छ कि यसको सन्दर्भ समय गणनाको दिन हुन्छ । </a:t>
            </a:r>
          </a:p>
          <a:p>
            <a:pPr marL="342900" indent="-342900" algn="just">
              <a:lnSpc>
                <a:spcPct val="150000"/>
              </a:lnSpc>
              <a:buFont typeface="Wingdings" pitchFamily="2" charset="2"/>
              <a:buChar char="ü"/>
            </a:pPr>
            <a:r>
              <a:rPr lang="ne-NP" sz="2000" dirty="0">
                <a:latin typeface="Preeti" pitchFamily="2" charset="0"/>
                <a:cs typeface="Kalimati" pitchFamily="2"/>
              </a:rPr>
              <a:t>अर्थात् गणनाका दिन चलनमा रहेका जम्मा कृषि औजारहरूमध्ये कृषकको आफ्नै औजार तथा साधनहरूको  संख्या महल–५ मा, साझा (केही परिवारको संयुक्त स्वामित्व) महल–६ मा र अरूको हो भने महल–७ मा संख्या लेख्नुपर्छ । </a:t>
            </a:r>
          </a:p>
        </p:txBody>
      </p:sp>
      <p:cxnSp>
        <p:nvCxnSpPr>
          <p:cNvPr id="8" name="Straight Arrow Connector 7"/>
          <p:cNvCxnSpPr/>
          <p:nvPr/>
        </p:nvCxnSpPr>
        <p:spPr>
          <a:xfrm flipH="1" flipV="1">
            <a:off x="5465323" y="2743200"/>
            <a:ext cx="1219200" cy="55934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324600" y="2667000"/>
            <a:ext cx="38100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705600" y="2667000"/>
            <a:ext cx="457200" cy="68580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705600" y="2743200"/>
            <a:ext cx="1371600" cy="6096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id="{57B52CE6-DF7D-4923-91D1-C692F93D2D5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22</a:t>
            </a:fld>
            <a:endParaRPr lang="en-US" dirty="0">
              <a:latin typeface="Fontasy Himali" panose="04020500000000000000" pitchFamily="82" charset="0"/>
            </a:endParaRPr>
          </a:p>
        </p:txBody>
      </p:sp>
    </p:spTree>
    <p:extLst>
      <p:ext uri="{BB962C8B-B14F-4D97-AF65-F5344CB8AC3E}">
        <p14:creationId xmlns:p14="http://schemas.microsoft.com/office/powerpoint/2010/main" val="3758068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45197"/>
            <a:ext cx="11277600" cy="2537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90728" y="3886200"/>
            <a:ext cx="11796824" cy="2814297"/>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महल–४ को संख्या महल–५, ६, र ७ को जोडसँग मिलेको छ छैन जाँच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समयमा काम नलाग्ने भएका अथवा बिग्रिइसकेका औजारहरू यहाँ समावेश गर्नुहुँदैन  </a:t>
            </a:r>
          </a:p>
          <a:p>
            <a:pPr marL="342900" indent="-342900" algn="just">
              <a:lnSpc>
                <a:spcPct val="150000"/>
              </a:lnSpc>
              <a:buFont typeface="Wingdings" pitchFamily="2" charset="2"/>
              <a:buChar char="ü"/>
            </a:pPr>
            <a:r>
              <a:rPr lang="ne-NP" sz="2400" dirty="0">
                <a:latin typeface="Preeti" pitchFamily="2" charset="0"/>
                <a:cs typeface="Kalimati" pitchFamily="2"/>
              </a:rPr>
              <a:t>अस्थायीरूपमा बिग्रेको र किनेर ल्याउँदै गरेको साधनलाई भने यसमा समावेश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दिनमा कृषि चलनमा नभएको औजार तथा साधनको हकमा महल ४ देखि ७ सम्म तेर्सो धर्को </a:t>
            </a:r>
            <a:r>
              <a:rPr lang="ne-NP" sz="2400" dirty="0">
                <a:latin typeface="Times New Roman" pitchFamily="18" charset="0"/>
                <a:cs typeface="Kalimati" pitchFamily="2"/>
              </a:rPr>
              <a:t>(–)</a:t>
            </a:r>
            <a:r>
              <a:rPr lang="ne-NP" sz="2400" dirty="0">
                <a:latin typeface="Preeti" pitchFamily="2" charset="0"/>
                <a:cs typeface="Kalimati" pitchFamily="2"/>
              </a:rPr>
              <a:t> तानिदिनुपर्छ ।</a:t>
            </a:r>
          </a:p>
        </p:txBody>
      </p:sp>
      <p:sp>
        <p:nvSpPr>
          <p:cNvPr id="5" name="Oval 4"/>
          <p:cNvSpPr/>
          <p:nvPr/>
        </p:nvSpPr>
        <p:spPr>
          <a:xfrm>
            <a:off x="6065196" y="2552494"/>
            <a:ext cx="2438399" cy="714174"/>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57800" y="2552494"/>
            <a:ext cx="609600" cy="362762"/>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us 1"/>
          <p:cNvSpPr/>
          <p:nvPr/>
        </p:nvSpPr>
        <p:spPr>
          <a:xfrm>
            <a:off x="6705600" y="2861451"/>
            <a:ext cx="304800" cy="371069"/>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7678366" y="2889316"/>
            <a:ext cx="304800" cy="333780"/>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qual 2"/>
          <p:cNvSpPr/>
          <p:nvPr/>
        </p:nvSpPr>
        <p:spPr>
          <a:xfrm>
            <a:off x="5867400" y="2842096"/>
            <a:ext cx="304800" cy="381000"/>
          </a:xfrm>
          <a:prstGeom prst="mathEqual">
            <a:avLst/>
          </a:prstGeom>
          <a:solidFill>
            <a:schemeClr val="tx2">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2" name="Slide Number Placeholder 19">
            <a:extLst>
              <a:ext uri="{FF2B5EF4-FFF2-40B4-BE49-F238E27FC236}">
                <a16:creationId xmlns:a16="http://schemas.microsoft.com/office/drawing/2014/main" id="{D33D25BA-9C7C-41DF-B65A-6120BBD50C8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23</a:t>
            </a:fld>
            <a:endParaRPr lang="en-US" dirty="0">
              <a:latin typeface="Fontasy Himali" panose="04020500000000000000" pitchFamily="82" charset="0"/>
            </a:endParaRPr>
          </a:p>
        </p:txBody>
      </p:sp>
    </p:spTree>
    <p:extLst>
      <p:ext uri="{BB962C8B-B14F-4D97-AF65-F5344CB8AC3E}">
        <p14:creationId xmlns:p14="http://schemas.microsoft.com/office/powerpoint/2010/main" val="24869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11658600" cy="365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8600" y="5027474"/>
            <a:ext cx="10439400" cy="1754326"/>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यसमा त्यस्ता कृषि औजार तथा साधन पर्छन् जसमा कृषक परिवारको पूरा अधिकार रहन्छ र जसको प्रयोग कृषि चलनमा आपू</a:t>
            </a:r>
            <a:r>
              <a:rPr lang="en-US" sz="2400" dirty="0">
                <a:latin typeface="Preeti" pitchFamily="2" charset="0"/>
                <a:cs typeface="Kalimati" pitchFamily="2"/>
              </a:rPr>
              <a:t>m</a:t>
            </a:r>
            <a:r>
              <a:rPr lang="ne-NP" sz="2400" dirty="0">
                <a:latin typeface="Preeti" pitchFamily="2" charset="0"/>
                <a:cs typeface="Kalimati" pitchFamily="2"/>
              </a:rPr>
              <a:t>खुशी गर्न सकिन्छ । </a:t>
            </a:r>
          </a:p>
          <a:p>
            <a:pPr marL="342900" indent="-342900" algn="just">
              <a:lnSpc>
                <a:spcPct val="150000"/>
              </a:lnSpc>
              <a:buFont typeface="Wingdings" pitchFamily="2" charset="2"/>
              <a:buChar char="ü"/>
            </a:pPr>
            <a:r>
              <a:rPr lang="ne-NP" sz="2400" dirty="0">
                <a:latin typeface="Preeti" pitchFamily="2" charset="0"/>
                <a:cs typeface="Kalimati" pitchFamily="2"/>
              </a:rPr>
              <a:t>यस प्रकारका औजार तथा साधनको संख्या यस महल अन्तर्गत उल्लेख गर्नुपर्दछ ।</a:t>
            </a:r>
          </a:p>
        </p:txBody>
      </p:sp>
      <p:cxnSp>
        <p:nvCxnSpPr>
          <p:cNvPr id="7" name="Straight Arrow Connector 6"/>
          <p:cNvCxnSpPr/>
          <p:nvPr/>
        </p:nvCxnSpPr>
        <p:spPr>
          <a:xfrm flipV="1">
            <a:off x="6629400" y="4191000"/>
            <a:ext cx="0" cy="685799"/>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5800" y="914400"/>
            <a:ext cx="11277600" cy="523220"/>
          </a:xfrm>
          <a:prstGeom prst="rect">
            <a:avLst/>
          </a:prstGeom>
        </p:spPr>
        <p:txBody>
          <a:bodyPr wrap="square">
            <a:spAutoFit/>
          </a:bodyPr>
          <a:lstStyle/>
          <a:p>
            <a:pPr algn="ctr"/>
            <a:r>
              <a:rPr lang="ne-NP" sz="2800" b="1" dirty="0">
                <a:solidFill>
                  <a:srgbClr val="000099"/>
                </a:solidFill>
                <a:cs typeface="Kalimati" pitchFamily="2"/>
              </a:rPr>
              <a:t>आफ्नो (महल ५)</a:t>
            </a:r>
            <a:endParaRPr lang="en-US" sz="2800" b="1" dirty="0">
              <a:solidFill>
                <a:srgbClr val="000099"/>
              </a:solidFill>
              <a:cs typeface="Kalimati" pitchFamily="2"/>
            </a:endParaRPr>
          </a:p>
        </p:txBody>
      </p:sp>
      <p:sp>
        <p:nvSpPr>
          <p:cNvPr id="9" name="Oval 8"/>
          <p:cNvSpPr/>
          <p:nvPr/>
        </p:nvSpPr>
        <p:spPr>
          <a:xfrm>
            <a:off x="6248400" y="3390900"/>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id="{93578923-2717-447D-847D-3388980CFEC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24</a:t>
            </a:fld>
            <a:endParaRPr lang="en-US" dirty="0">
              <a:latin typeface="Fontasy Himali" panose="04020500000000000000" pitchFamily="82" charset="0"/>
            </a:endParaRPr>
          </a:p>
        </p:txBody>
      </p:sp>
    </p:spTree>
    <p:extLst>
      <p:ext uri="{BB962C8B-B14F-4D97-AF65-F5344CB8AC3E}">
        <p14:creationId xmlns:p14="http://schemas.microsoft.com/office/powerpoint/2010/main" val="218716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6030"/>
            <a:ext cx="115062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3995678"/>
            <a:ext cx="11201400" cy="2815194"/>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एकभन्दा बढी कृषक परिवारको साझा स्वामित्व रहेको कृषि औजार तथा मेसिनरी यसमा पर्छन् । </a:t>
            </a:r>
          </a:p>
          <a:p>
            <a:pPr marL="342900" indent="-342900" algn="just">
              <a:lnSpc>
                <a:spcPct val="150000"/>
              </a:lnSpc>
              <a:buFont typeface="Wingdings" pitchFamily="2" charset="2"/>
              <a:buChar char="ü"/>
            </a:pPr>
            <a:r>
              <a:rPr lang="ne-NP" sz="2400" dirty="0">
                <a:latin typeface="Preeti" pitchFamily="2" charset="0"/>
                <a:cs typeface="Kalimati" pitchFamily="2"/>
              </a:rPr>
              <a:t>कृषक परिवार सदस्य रहेको संस्थाबाट लिएर स्थायीरूपमा प्रयोग गरेको भए त्यस्ता मेसिनरी तथा औजार यसमा समावेश गर्नु हुँदैन । </a:t>
            </a:r>
          </a:p>
          <a:p>
            <a:pPr marL="342900" indent="-342900" algn="just">
              <a:lnSpc>
                <a:spcPct val="150000"/>
              </a:lnSpc>
              <a:buFont typeface="Wingdings" pitchFamily="2" charset="2"/>
              <a:buChar char="ü"/>
            </a:pPr>
            <a:r>
              <a:rPr lang="ne-NP" sz="2400" dirty="0">
                <a:latin typeface="Preeti" pitchFamily="2" charset="0"/>
                <a:cs typeface="Kalimati" pitchFamily="2"/>
              </a:rPr>
              <a:t>यसलाई अरुको अन्तर्गत गणना गर्नुपर्छ ।</a:t>
            </a:r>
            <a:endParaRPr lang="en-US" sz="2400" dirty="0">
              <a:latin typeface="Preeti" pitchFamily="2" charset="0"/>
              <a:cs typeface="Kalimati" pitchFamily="2"/>
            </a:endParaRPr>
          </a:p>
        </p:txBody>
      </p:sp>
      <p:cxnSp>
        <p:nvCxnSpPr>
          <p:cNvPr id="7" name="Straight Arrow Connector 6"/>
          <p:cNvCxnSpPr/>
          <p:nvPr/>
        </p:nvCxnSpPr>
        <p:spPr>
          <a:xfrm flipV="1">
            <a:off x="7266562" y="3539673"/>
            <a:ext cx="0" cy="49047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934200" y="2632142"/>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762000"/>
            <a:ext cx="11506200" cy="523220"/>
          </a:xfrm>
          <a:prstGeom prst="rect">
            <a:avLst/>
          </a:prstGeom>
        </p:spPr>
        <p:txBody>
          <a:bodyPr wrap="square">
            <a:spAutoFit/>
          </a:bodyPr>
          <a:lstStyle/>
          <a:p>
            <a:pPr algn="ctr"/>
            <a:r>
              <a:rPr lang="ne-NP" sz="2800" b="1" dirty="0">
                <a:solidFill>
                  <a:srgbClr val="000099"/>
                </a:solidFill>
                <a:cs typeface="Kalimati" pitchFamily="2"/>
              </a:rPr>
              <a:t>साझा (महल ६)</a:t>
            </a:r>
            <a:endParaRPr lang="en-US" sz="28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id="{E979B950-8749-4859-AB79-3A9553E5A9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25</a:t>
            </a:fld>
            <a:endParaRPr lang="en-US" dirty="0">
              <a:latin typeface="Fontasy Himali" panose="04020500000000000000" pitchFamily="82" charset="0"/>
            </a:endParaRPr>
          </a:p>
        </p:txBody>
      </p:sp>
    </p:spTree>
    <p:extLst>
      <p:ext uri="{BB962C8B-B14F-4D97-AF65-F5344CB8AC3E}">
        <p14:creationId xmlns:p14="http://schemas.microsoft.com/office/powerpoint/2010/main" val="690821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112776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4267200"/>
            <a:ext cx="11353800" cy="2262158"/>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कृषक परिवारको निजी वा साझा स्वामित्व नभएको तर जग्गा धनीको (अरुको जग्गा कमाउने कृषक परिवारमा यस्ता सामान हुन सक्छन् ) वा शुल्क तिरेर वा निःशुल्करूपमा अर्को कृषक परिवार, ठेकेदार, साझा संस्था, सहकारी वा सरकारी निकायबाट प्राप्त गरेको मेसिन तथा औजारहरू यस शीर्षकअन्तर्गत गणना गर्नुपर्दछ ।</a:t>
            </a:r>
          </a:p>
        </p:txBody>
      </p:sp>
      <p:cxnSp>
        <p:nvCxnSpPr>
          <p:cNvPr id="7" name="Straight Arrow Connector 6"/>
          <p:cNvCxnSpPr/>
          <p:nvPr/>
        </p:nvCxnSpPr>
        <p:spPr>
          <a:xfrm flipV="1">
            <a:off x="8229600" y="3581400"/>
            <a:ext cx="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924800" y="2632142"/>
            <a:ext cx="609600" cy="339658"/>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1752" y="762000"/>
            <a:ext cx="11464047" cy="523220"/>
          </a:xfrm>
          <a:prstGeom prst="rect">
            <a:avLst/>
          </a:prstGeom>
        </p:spPr>
        <p:txBody>
          <a:bodyPr wrap="square">
            <a:spAutoFit/>
          </a:bodyPr>
          <a:lstStyle/>
          <a:p>
            <a:pPr algn="ctr"/>
            <a:r>
              <a:rPr lang="ne-NP" sz="2800" b="1" dirty="0">
                <a:solidFill>
                  <a:srgbClr val="000099"/>
                </a:solidFill>
                <a:cs typeface="Kalimati" pitchFamily="2"/>
              </a:rPr>
              <a:t>अरुको (महल ७)</a:t>
            </a:r>
            <a:endParaRPr lang="en-US" sz="28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id="{F2CCDFF3-1129-4E86-BF68-6702ACE6F92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26</a:t>
            </a:fld>
            <a:endParaRPr lang="en-US" dirty="0">
              <a:latin typeface="Fontasy Himali" panose="04020500000000000000" pitchFamily="82" charset="0"/>
            </a:endParaRPr>
          </a:p>
        </p:txBody>
      </p:sp>
    </p:spTree>
    <p:extLst>
      <p:ext uri="{BB962C8B-B14F-4D97-AF65-F5344CB8AC3E}">
        <p14:creationId xmlns:p14="http://schemas.microsoft.com/office/powerpoint/2010/main" val="711078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85220"/>
            <a:ext cx="115824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7264" y="3966495"/>
            <a:ext cx="11196536" cy="2815194"/>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सन्दर्भ अवधिभित्र कृषि चलनले विभिन्न औजार तथा साधनहरूको प्रयोग कृषि कार्यमा गरेको थियो, थिएन सोध्नुपर्छ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यसमा स्वामित्वको कुरा आउँदैन अर्थात् कृषि चलनमा यी औजारहरू हुनैपर्छ भन्ने छैन </a:t>
            </a:r>
          </a:p>
          <a:p>
            <a:pPr marL="342900" indent="-342900" algn="just">
              <a:lnSpc>
                <a:spcPct val="150000"/>
              </a:lnSpc>
              <a:buFont typeface="Wingdings" pitchFamily="2" charset="2"/>
              <a:buChar char="ü"/>
            </a:pPr>
            <a:r>
              <a:rPr lang="ne-NP" sz="2400" dirty="0">
                <a:latin typeface="Preeti" pitchFamily="2" charset="0"/>
                <a:cs typeface="Kalimati" pitchFamily="2"/>
              </a:rPr>
              <a:t> केबल प्रयोग गरिएको थियो वा थिएन सोधी थियो भने कोड १ मा गोलो घेरा लगाउनुपर्छ र थिएन भने कोड २ मा गोलो घेरा लगाउनुपर्छ । </a:t>
            </a:r>
            <a:endParaRPr lang="en-US" sz="2400" dirty="0">
              <a:latin typeface="Preeti" pitchFamily="2" charset="0"/>
              <a:cs typeface="Kalimati" pitchFamily="2"/>
            </a:endParaRPr>
          </a:p>
        </p:txBody>
      </p:sp>
      <p:cxnSp>
        <p:nvCxnSpPr>
          <p:cNvPr id="7" name="Straight Arrow Connector 6"/>
          <p:cNvCxnSpPr/>
          <p:nvPr/>
        </p:nvCxnSpPr>
        <p:spPr>
          <a:xfrm flipV="1">
            <a:off x="9753600" y="3509295"/>
            <a:ext cx="0" cy="4572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871626" y="2057400"/>
            <a:ext cx="1295400" cy="9144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प्रयोग भएको थियो ? (महल ८)</a:t>
            </a:r>
          </a:p>
        </p:txBody>
      </p:sp>
      <p:sp>
        <p:nvSpPr>
          <p:cNvPr id="10" name="Slide Number Placeholder 19">
            <a:extLst>
              <a:ext uri="{FF2B5EF4-FFF2-40B4-BE49-F238E27FC236}">
                <a16:creationId xmlns:a16="http://schemas.microsoft.com/office/drawing/2014/main" id="{FBBA6783-2C6D-4B34-A25E-1E1D9B0E0A9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27</a:t>
            </a:fld>
            <a:endParaRPr lang="en-US" dirty="0">
              <a:latin typeface="Fontasy Himali" panose="04020500000000000000" pitchFamily="82" charset="0"/>
            </a:endParaRPr>
          </a:p>
        </p:txBody>
      </p:sp>
    </p:spTree>
    <p:extLst>
      <p:ext uri="{BB962C8B-B14F-4D97-AF65-F5344CB8AC3E}">
        <p14:creationId xmlns:p14="http://schemas.microsoft.com/office/powerpoint/2010/main" val="174467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44446"/>
            <a:ext cx="10972800" cy="281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4419600"/>
            <a:ext cx="10896600" cy="2262158"/>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सन्दर्भ अवधिभित्र कृषकले महल २ मा उल्लिखित कृषि औजार तथा साधनहरू खरिद गरेको थियो, थिएन सोधी थियो भने संख्या यस महलमा लेख्नुपर्छ । </a:t>
            </a:r>
          </a:p>
          <a:p>
            <a:pPr algn="just">
              <a:lnSpc>
                <a:spcPct val="150000"/>
              </a:lnSpc>
            </a:pPr>
            <a:r>
              <a:rPr lang="ne-NP" sz="2400" dirty="0">
                <a:latin typeface="Preeti" pitchFamily="2" charset="0"/>
                <a:cs typeface="Kalimati" pitchFamily="2"/>
              </a:rPr>
              <a:t>यदि सन्दर्भ अवधिभित्र औजारहरू खरिद नगरेको भए संख्या लेख्ने महलमा ० लेख्नुपर्छ ।</a:t>
            </a:r>
          </a:p>
          <a:p>
            <a:pPr algn="just">
              <a:lnSpc>
                <a:spcPct val="150000"/>
              </a:lnSpc>
            </a:pPr>
            <a:endParaRPr lang="ne-NP" sz="2400" dirty="0">
              <a:latin typeface="Preeti" pitchFamily="2" charset="0"/>
            </a:endParaRPr>
          </a:p>
        </p:txBody>
      </p:sp>
      <p:cxnSp>
        <p:nvCxnSpPr>
          <p:cNvPr id="7" name="Straight Arrow Connector 6"/>
          <p:cNvCxnSpPr/>
          <p:nvPr/>
        </p:nvCxnSpPr>
        <p:spPr>
          <a:xfrm flipV="1">
            <a:off x="10633953" y="3904033"/>
            <a:ext cx="0" cy="515567"/>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9986253" y="1981200"/>
            <a:ext cx="1295400" cy="990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खरिद गरिएको संख्या (महल ९)</a:t>
            </a:r>
          </a:p>
        </p:txBody>
      </p:sp>
      <p:sp>
        <p:nvSpPr>
          <p:cNvPr id="10" name="Slide Number Placeholder 19">
            <a:extLst>
              <a:ext uri="{FF2B5EF4-FFF2-40B4-BE49-F238E27FC236}">
                <a16:creationId xmlns:a16="http://schemas.microsoft.com/office/drawing/2014/main" id="{AAB32E31-4C1F-4D12-B583-A3C32B2E8A7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28</a:t>
            </a:fld>
            <a:endParaRPr lang="en-US" dirty="0">
              <a:latin typeface="Fontasy Himali" panose="04020500000000000000" pitchFamily="82" charset="0"/>
            </a:endParaRPr>
          </a:p>
        </p:txBody>
      </p:sp>
    </p:spTree>
    <p:extLst>
      <p:ext uri="{BB962C8B-B14F-4D97-AF65-F5344CB8AC3E}">
        <p14:creationId xmlns:p14="http://schemas.microsoft.com/office/powerpoint/2010/main" val="684006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29</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196" y="2286000"/>
            <a:ext cx="11668556" cy="273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914400"/>
            <a:ext cx="5815048" cy="92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19">
            <a:extLst>
              <a:ext uri="{FF2B5EF4-FFF2-40B4-BE49-F238E27FC236}">
                <a16:creationId xmlns:a16="http://schemas.microsoft.com/office/drawing/2014/main" id="{525D5BFC-3FF8-450F-B087-77358435ABC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a:t>
            </a:fld>
            <a:endParaRPr lang="en-US" dirty="0">
              <a:latin typeface="Fontasy Himali" panose="04020500000000000000" pitchFamily="82" charset="0"/>
            </a:endParaRPr>
          </a:p>
        </p:txBody>
      </p:sp>
    </p:spTree>
    <p:extLst>
      <p:ext uri="{BB962C8B-B14F-4D97-AF65-F5344CB8AC3E}">
        <p14:creationId xmlns:p14="http://schemas.microsoft.com/office/powerpoint/2010/main" val="2508506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30</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2209800" y="2574920"/>
            <a:ext cx="7772400" cy="1708160"/>
          </a:xfrm>
          <a:prstGeom prst="rect">
            <a:avLst/>
          </a:prstGeom>
          <a:noFill/>
        </p:spPr>
        <p:txBody>
          <a:bodyPr wrap="square" rtlCol="0">
            <a:spAutoFit/>
          </a:bodyPr>
          <a:lstStyle/>
          <a:p>
            <a:pPr algn="ctr">
              <a:lnSpc>
                <a:spcPct val="150000"/>
              </a:lnSpc>
            </a:pPr>
            <a:r>
              <a:rPr lang="ne-NP" sz="2400" dirty="0">
                <a:cs typeface="Kalimati" pitchFamily="2"/>
              </a:rPr>
              <a:t>लगत २</a:t>
            </a:r>
            <a:r>
              <a:rPr lang="en-US" sz="2400" dirty="0">
                <a:cs typeface="Kalimati" pitchFamily="2"/>
              </a:rPr>
              <a:t> </a:t>
            </a:r>
            <a:r>
              <a:rPr lang="ne-NP" sz="2400"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p>
        </p:txBody>
      </p:sp>
    </p:spTree>
    <p:extLst>
      <p:ext uri="{BB962C8B-B14F-4D97-AF65-F5344CB8AC3E}">
        <p14:creationId xmlns:p14="http://schemas.microsoft.com/office/powerpoint/2010/main" val="3989225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2209800"/>
            <a:ext cx="11430000" cy="3276600"/>
          </a:xfrm>
          <a:noFill/>
          <a:ln>
            <a:noFill/>
          </a:ln>
          <a:effectLst/>
        </p:spPr>
        <p:txBody>
          <a:bodyPr>
            <a:noAutofit/>
          </a:bodyPr>
          <a:lstStyle/>
          <a:p>
            <a:pPr marL="0" indent="0" algn="ctr">
              <a:lnSpc>
                <a:spcPct val="150000"/>
              </a:lnSpc>
              <a:buNone/>
            </a:pPr>
            <a:r>
              <a:rPr lang="ne-NP" sz="16600" dirty="0">
                <a:solidFill>
                  <a:srgbClr val="000099"/>
                </a:solidFill>
                <a:cs typeface="Kalimati" pitchFamily="2"/>
              </a:rPr>
              <a:t>धन्यवाद !</a:t>
            </a:r>
            <a:r>
              <a:rPr lang="ne-NP" sz="16600" dirty="0">
                <a:solidFill>
                  <a:srgbClr val="002060"/>
                </a:solidFill>
                <a:latin typeface="Preeti"/>
                <a:cs typeface="Kalimati" pitchFamily="2"/>
              </a:rPr>
              <a:t> </a:t>
            </a:r>
            <a:endParaRPr lang="en-US" sz="16600" dirty="0">
              <a:solidFill>
                <a:srgbClr val="002060"/>
              </a:solidFill>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31</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७२ देखि ७८ 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570" y="1371600"/>
            <a:ext cx="11811000" cy="401648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solidFill>
                  <a:srgbClr val="002060"/>
                </a:solidFill>
                <a:cs typeface="Kalimati" pitchFamily="2"/>
              </a:rPr>
              <a:t>गैरआवासीय भवन</a:t>
            </a:r>
          </a:p>
          <a:p>
            <a:pPr marL="342900" indent="-342900" algn="just">
              <a:lnSpc>
                <a:spcPct val="150000"/>
              </a:lnSpc>
              <a:buFont typeface="Wingdings" pitchFamily="2" charset="2"/>
              <a:buChar char="ü"/>
            </a:pPr>
            <a:r>
              <a:rPr lang="ne-NP" sz="2400" dirty="0">
                <a:cs typeface="Kalimati" pitchFamily="2"/>
              </a:rPr>
              <a:t>भवन (घर) भन्नाले – सामन्यतया चारैतिर गारो÷टाटी लगाई वा नलगाई छानो हालेर मानिस बस्नका लागि वा पशुपन्छी राख्नका लागि वा बाली थन्क्याउनका लागि बनाइएको संरचनालाई बुझाउँछ । </a:t>
            </a:r>
          </a:p>
          <a:p>
            <a:pPr marL="342900" indent="-342900" algn="just">
              <a:lnSpc>
                <a:spcPct val="150000"/>
              </a:lnSpc>
              <a:buFont typeface="Wingdings" pitchFamily="2" charset="2"/>
              <a:buChar char="ü"/>
            </a:pPr>
            <a:r>
              <a:rPr lang="ne-NP" sz="2400" dirty="0">
                <a:cs typeface="Kalimati" pitchFamily="2"/>
              </a:rPr>
              <a:t>कृषिगणनाको सन्र्दभमा मानिस मात्र बस्न प्रयोग भएको घरबाहेक कृषि कार्यका लागि प्रयोग भएका भवनहरूलाई गैरआवसीय भवनअन्तर्गत पार्नुपर्छ,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जस्तैः गोठ, गोदाम घर, तबेला, कृषिका लागि प्रयोग भएको कार्यालय भवन आदि ।</a:t>
            </a:r>
            <a:endParaRPr lang="en-US" sz="2400" dirty="0">
              <a:cs typeface="Kalimati" pitchFamily="2"/>
            </a:endParaRPr>
          </a:p>
        </p:txBody>
      </p:sp>
      <p:sp>
        <p:nvSpPr>
          <p:cNvPr id="3" name="Slide Number Placeholder 19">
            <a:extLst>
              <a:ext uri="{FF2B5EF4-FFF2-40B4-BE49-F238E27FC236}">
                <a16:creationId xmlns:a16="http://schemas.microsoft.com/office/drawing/2014/main" id="{A56A5674-7590-413A-95EF-0DA3E1253408}"/>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a:t>
            </a:fld>
            <a:endParaRPr lang="en-US" dirty="0">
              <a:latin typeface="Fontasy Himali" panose="04020500000000000000" pitchFamily="82" charset="0"/>
            </a:endParaRPr>
          </a:p>
        </p:txBody>
      </p:sp>
    </p:spTree>
    <p:extLst>
      <p:ext uri="{BB962C8B-B14F-4D97-AF65-F5344CB8AC3E}">
        <p14:creationId xmlns:p14="http://schemas.microsoft.com/office/powerpoint/2010/main" val="276121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720840"/>
            <a:ext cx="10896600" cy="401648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dirty="0">
                <a:solidFill>
                  <a:srgbClr val="002060"/>
                </a:solidFill>
                <a:cs typeface="Kalimati" pitchFamily="2"/>
              </a:rPr>
              <a:t>गैरआवासीय भवन</a:t>
            </a:r>
            <a:r>
              <a:rPr lang="en-US" sz="2800" dirty="0">
                <a:solidFill>
                  <a:srgbClr val="002060"/>
                </a:solidFill>
                <a:cs typeface="Kalimati" pitchFamily="2"/>
              </a:rPr>
              <a:t>……</a:t>
            </a:r>
          </a:p>
          <a:p>
            <a:pPr marL="342900" indent="-342900" algn="just">
              <a:lnSpc>
                <a:spcPct val="150000"/>
              </a:lnSpc>
              <a:buFont typeface="Wingdings" pitchFamily="2" charset="2"/>
              <a:buChar char="ü"/>
            </a:pPr>
            <a:r>
              <a:rPr lang="ne-NP" sz="2400" dirty="0">
                <a:cs typeface="Kalimati" pitchFamily="2"/>
              </a:rPr>
              <a:t>एउटै भवन कृषि कार्यको साथै आवास र अन्य कार्यमा पनि प्रयोग भएको भए सो भवन मुख्यरूपमा कुन कार्यका लागि प्रयोग भएको हो छुट्ट्याई कृषि कार्यको लागि प्रयोग भएको भए मात्र यसमा गणना गर्नुपर्छ ।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कुनै कृषकको एउटा मात्र घर छ र सो घर आवास र कृषि कार्य दुवैको लागि प्रयोग गरेको भए गैरआवासीय भवनअन्तर्गत राख्नु</a:t>
            </a:r>
            <a:r>
              <a:rPr lang="en-US" sz="2400" dirty="0">
                <a:cs typeface="Kalimati" pitchFamily="2"/>
              </a:rPr>
              <a:t> </a:t>
            </a:r>
            <a:r>
              <a:rPr lang="ne-NP" sz="2400" dirty="0">
                <a:cs typeface="Kalimati" pitchFamily="2"/>
              </a:rPr>
              <a:t>हुँदैन ।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गैरआवासीय भवन निम्नलिखित कृषिसम्बन्धी कार्यका लागि प्रयोग भएको हुन सक्छ ।</a:t>
            </a:r>
            <a:endParaRPr lang="en-US" sz="2400" dirty="0">
              <a:cs typeface="Kalimati" pitchFamily="2"/>
            </a:endParaRPr>
          </a:p>
        </p:txBody>
      </p:sp>
      <p:sp>
        <p:nvSpPr>
          <p:cNvPr id="3" name="Slide Number Placeholder 19">
            <a:extLst>
              <a:ext uri="{FF2B5EF4-FFF2-40B4-BE49-F238E27FC236}">
                <a16:creationId xmlns:a16="http://schemas.microsoft.com/office/drawing/2014/main" id="{26A60AC3-4186-47D5-81B6-F6E42DE16D5F}"/>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5</a:t>
            </a:fld>
            <a:endParaRPr lang="en-US" dirty="0">
              <a:latin typeface="Fontasy Himali" panose="04020500000000000000" pitchFamily="82" charset="0"/>
            </a:endParaRPr>
          </a:p>
        </p:txBody>
      </p:sp>
    </p:spTree>
    <p:extLst>
      <p:ext uri="{BB962C8B-B14F-4D97-AF65-F5344CB8AC3E}">
        <p14:creationId xmlns:p14="http://schemas.microsoft.com/office/powerpoint/2010/main" val="404998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13406923"/>
              </p:ext>
            </p:extLst>
          </p:nvPr>
        </p:nvGraphicFramePr>
        <p:xfrm>
          <a:off x="381000" y="1328693"/>
          <a:ext cx="11734800" cy="5520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19">
            <a:extLst>
              <a:ext uri="{FF2B5EF4-FFF2-40B4-BE49-F238E27FC236}">
                <a16:creationId xmlns:a16="http://schemas.microsoft.com/office/drawing/2014/main" id="{148D55B5-DC31-49A5-87E1-64396A603B2D}"/>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6</a:t>
            </a:fld>
            <a:endParaRPr lang="en-US" dirty="0">
              <a:latin typeface="Fontasy Himali" panose="04020500000000000000" pitchFamily="82" charset="0"/>
            </a:endParaRPr>
          </a:p>
        </p:txBody>
      </p:sp>
      <p:sp>
        <p:nvSpPr>
          <p:cNvPr id="7" name="TextBox 6">
            <a:extLst>
              <a:ext uri="{FF2B5EF4-FFF2-40B4-BE49-F238E27FC236}">
                <a16:creationId xmlns:a16="http://schemas.microsoft.com/office/drawing/2014/main" id="{3A161672-CA31-4A93-9EC0-9F2DCD6196CF}"/>
              </a:ext>
            </a:extLst>
          </p:cNvPr>
          <p:cNvSpPr txBox="1"/>
          <p:nvPr/>
        </p:nvSpPr>
        <p:spPr>
          <a:xfrm>
            <a:off x="0" y="762000"/>
            <a:ext cx="11963400" cy="584775"/>
          </a:xfrm>
          <a:prstGeom prst="rect">
            <a:avLst/>
          </a:prstGeom>
          <a:noFill/>
        </p:spPr>
        <p:txBody>
          <a:bodyPr wrap="square">
            <a:spAutoFit/>
          </a:bodyPr>
          <a:lstStyle/>
          <a:p>
            <a:pPr algn="ctr"/>
            <a:r>
              <a:rPr lang="ne-NP" sz="3200" b="1" dirty="0">
                <a:solidFill>
                  <a:srgbClr val="002060"/>
                </a:solidFill>
                <a:cs typeface="Kalimati" pitchFamily="2"/>
              </a:rPr>
              <a:t>गैरआवासीय भवनको उपयोग</a:t>
            </a:r>
          </a:p>
        </p:txBody>
      </p:sp>
    </p:spTree>
    <p:extLst>
      <p:ext uri="{BB962C8B-B14F-4D97-AF65-F5344CB8AC3E}">
        <p14:creationId xmlns:p14="http://schemas.microsoft.com/office/powerpoint/2010/main" val="362386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12044961"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152400" y="4343400"/>
            <a:ext cx="11887199" cy="24384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400" dirty="0">
                <a:latin typeface="Preeti" pitchFamily="2" charset="0"/>
                <a:cs typeface="Kalimati" pitchFamily="2"/>
              </a:rPr>
              <a:t>कृषकले सन्दर्भ वर्षमा कृषि कार्यको लागि कुनै गैरआवासीय भवनको प्रयोग गरे नगरेको सोध्नुपर्छ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गरेको भए कोड १ मा गोलो घेरा लगाई प्रश्न नं. ६.२ सोध्नुपर्छ र </a:t>
            </a:r>
          </a:p>
          <a:p>
            <a:pPr marL="342900" indent="-342900" algn="just">
              <a:lnSpc>
                <a:spcPct val="150000"/>
              </a:lnSpc>
              <a:buFont typeface="Wingdings" pitchFamily="2" charset="2"/>
              <a:buChar char="ü"/>
            </a:pPr>
            <a:r>
              <a:rPr lang="ne-NP" sz="2400" dirty="0">
                <a:latin typeface="Preeti" pitchFamily="2" charset="0"/>
                <a:cs typeface="Kalimati" pitchFamily="2"/>
              </a:rPr>
              <a:t>नगरेको भए कोड २ मा गोलो घेरा लगाई प्रश्न नं. ६.३ देखि सोध्नुपर्छ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id="{DA63D9AE-4B3F-4628-8C61-66A2C7D3AD3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7</a:t>
            </a:fld>
            <a:endParaRPr lang="en-US" dirty="0">
              <a:latin typeface="Fontasy Himali" panose="04020500000000000000" pitchFamily="82" charset="0"/>
            </a:endParaRPr>
          </a:p>
        </p:txBody>
      </p:sp>
    </p:spTree>
    <p:extLst>
      <p:ext uri="{BB962C8B-B14F-4D97-AF65-F5344CB8AC3E}">
        <p14:creationId xmlns:p14="http://schemas.microsoft.com/office/powerpoint/2010/main" val="2321611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9">
            <a:extLst>
              <a:ext uri="{FF2B5EF4-FFF2-40B4-BE49-F238E27FC236}">
                <a16:creationId xmlns:a16="http://schemas.microsoft.com/office/drawing/2014/main" id="{BA59B73B-871F-41BD-B954-07D8606BDD1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8</a:t>
            </a:fld>
            <a:endParaRPr lang="en-US" dirty="0">
              <a:latin typeface="Fontasy Himali" panose="04020500000000000000" pitchFamily="82" charset="0"/>
            </a:endParaRPr>
          </a:p>
        </p:txBody>
      </p:sp>
      <p:sp>
        <p:nvSpPr>
          <p:cNvPr id="6" name="Rounded Rectangle 3">
            <a:extLst>
              <a:ext uri="{FF2B5EF4-FFF2-40B4-BE49-F238E27FC236}">
                <a16:creationId xmlns:a16="http://schemas.microsoft.com/office/drawing/2014/main" id="{CBDE69AC-707A-4DB9-BC01-946CEF606377}"/>
              </a:ext>
            </a:extLst>
          </p:cNvPr>
          <p:cNvSpPr/>
          <p:nvPr/>
        </p:nvSpPr>
        <p:spPr>
          <a:xfrm>
            <a:off x="152400" y="838200"/>
            <a:ext cx="11963399" cy="57912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endParaRPr lang="en-US" sz="2400" dirty="0">
              <a:latin typeface="Preeti" pitchFamily="2" charset="0"/>
            </a:endParaRPr>
          </a:p>
          <a:p>
            <a:pPr algn="just">
              <a:lnSpc>
                <a:spcPct val="150000"/>
              </a:lnSpc>
            </a:pPr>
            <a:endParaRPr lang="en-US" sz="2400" dirty="0">
              <a:latin typeface="Preeti" pitchFamily="2" charset="0"/>
            </a:endParaRPr>
          </a:p>
          <a:p>
            <a:pPr algn="just">
              <a:lnSpc>
                <a:spcPct val="150000"/>
              </a:lnSpc>
            </a:pPr>
            <a:r>
              <a:rPr lang="ne-NP" sz="2800" b="1" dirty="0">
                <a:solidFill>
                  <a:srgbClr val="002060"/>
                </a:solidFill>
                <a:latin typeface="Preeti" pitchFamily="2" charset="0"/>
                <a:cs typeface="Kalimati" pitchFamily="2"/>
              </a:rPr>
              <a:t>प्रयोग, स्वामित्व र संरचनाअनुसार गैरआवासीय भवन</a:t>
            </a:r>
          </a:p>
          <a:p>
            <a:pPr marL="342900" indent="-342900" algn="just">
              <a:lnSpc>
                <a:spcPct val="150000"/>
              </a:lnSpc>
              <a:buFont typeface="Wingdings" pitchFamily="2" charset="2"/>
              <a:buChar char="ü"/>
            </a:pPr>
            <a:r>
              <a:rPr lang="ne-NP" sz="2400" dirty="0">
                <a:latin typeface="Preeti" pitchFamily="2" charset="0"/>
                <a:cs typeface="Kalimati" pitchFamily="2"/>
              </a:rPr>
              <a:t>यो प्रश्नमा सन्दर्भ अवधिमा गैरआवासीय भवनको प्रयोगको किसिमका आधारमा स्वामित्व र संरचनाको अवस्था अनुसारको संख्या उल्लेख गर्नुपर्दछ । </a:t>
            </a:r>
          </a:p>
          <a:p>
            <a:pPr marL="342900" indent="-342900" algn="just">
              <a:lnSpc>
                <a:spcPct val="150000"/>
              </a:lnSpc>
              <a:buFont typeface="Wingdings" pitchFamily="2" charset="2"/>
              <a:buChar char="ü"/>
            </a:pPr>
            <a:r>
              <a:rPr lang="ne-NP" sz="2400" dirty="0">
                <a:latin typeface="Preeti" pitchFamily="2" charset="0"/>
                <a:cs typeface="Kalimati" pitchFamily="2"/>
              </a:rPr>
              <a:t>कृषि चलनमा चौपायाको लागि, पन्छीको लागि, बाली थन्क्याउनको लागि,</a:t>
            </a:r>
            <a:r>
              <a:rPr lang="en-US" sz="2400" dirty="0">
                <a:latin typeface="Preeti" pitchFamily="2" charset="0"/>
                <a:cs typeface="Kalimati" pitchFamily="2"/>
              </a:rPr>
              <a:t> </a:t>
            </a:r>
            <a:r>
              <a:rPr lang="ne-NP" sz="2400" dirty="0">
                <a:latin typeface="Preeti" pitchFamily="2" charset="0"/>
                <a:cs typeface="Kalimati" pitchFamily="2"/>
              </a:rPr>
              <a:t>अन्य कृषि कार्यका लागि गैरआवासीय भवनको प्रयोग भएको छ, छैन सोधी भएको छ भने त्यो आफ्नो हो वा अरूको हो यकीन गरी सम्बन्धित महलहरु (महल ४ र ५) मा संख्या लेख्नुपर्छ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यसैगरी यिनीहरुको संख्या संरचनाको अवस्था अनुसार महल ६, ७, ८ मा उल्लेख गर्नुपर्दछ ।</a:t>
            </a:r>
          </a:p>
          <a:p>
            <a:pPr marL="342900" indent="-342900" algn="just">
              <a:lnSpc>
                <a:spcPct val="150000"/>
              </a:lnSpc>
              <a:buFont typeface="Wingdings" pitchFamily="2" charset="2"/>
              <a:buChar char="ü"/>
            </a:pPr>
            <a:r>
              <a:rPr lang="ne-NP" sz="2400" dirty="0">
                <a:latin typeface="Preeti" pitchFamily="2" charset="0"/>
                <a:cs typeface="Kalimati" pitchFamily="2"/>
              </a:rPr>
              <a:t>प्रयोगको किसिम अनुसार यिनीहरुको जम्मा संख्या महल ३ मा उल्लेख गर्नुपर्दछ।</a:t>
            </a:r>
          </a:p>
          <a:p>
            <a:pPr algn="just">
              <a:lnSpc>
                <a:spcPct val="150000"/>
              </a:lnSpc>
            </a:pPr>
            <a:endParaRPr lang="ne-NP" sz="2400" dirty="0">
              <a:latin typeface="Preeti" pitchFamily="2" charset="0"/>
            </a:endParaRPr>
          </a:p>
          <a:p>
            <a:pPr algn="just">
              <a:lnSpc>
                <a:spcPct val="150000"/>
              </a:lnSpc>
            </a:pPr>
            <a:endParaRPr lang="ne-NP" sz="2400" dirty="0">
              <a:latin typeface="Preeti" pitchFamily="2" charset="0"/>
            </a:endParaRPr>
          </a:p>
        </p:txBody>
      </p:sp>
    </p:spTree>
    <p:extLst>
      <p:ext uri="{BB962C8B-B14F-4D97-AF65-F5344CB8AC3E}">
        <p14:creationId xmlns:p14="http://schemas.microsoft.com/office/powerpoint/2010/main" val="293301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03298" y="1524000"/>
            <a:ext cx="10426702" cy="40386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गैरआवासीय भवन ...</a:t>
            </a:r>
          </a:p>
          <a:p>
            <a:pPr marL="342900" indent="-342900" algn="just">
              <a:lnSpc>
                <a:spcPct val="150000"/>
              </a:lnSpc>
              <a:buFont typeface="Arial" panose="020B0604020202020204" pitchFamily="34" charset="0"/>
              <a:buChar char="•"/>
            </a:pPr>
            <a:r>
              <a:rPr lang="ne-NP" sz="2400" dirty="0">
                <a:latin typeface="Preeti" pitchFamily="2" charset="0"/>
                <a:cs typeface="Kalimati" pitchFamily="2"/>
              </a:rPr>
              <a:t>एउटै भवन कृषिकार्यको साथै आवास र अन्य कार्यमा पनि प्रयोग भएको भए सो भवन मुख्य रूपमा कुन कार्यका लागि प्रयोग भएको हो छुट्ट्याई कृषिकार्यको लागि प्रयोग भएको भए मात्र यसमा गणना गर्नुपर्दछ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itchFamily="2"/>
              </a:rPr>
              <a:t>कुनै कृषकको एउटा मात्र घर छ र सो घर आवास र कृषिकार्य दुवैको लागि प्रयोग गरेको भए गैरआवासीय भवनअन्तर्गत राख्नु हुँदैन ।</a:t>
            </a:r>
          </a:p>
          <a:p>
            <a:pPr algn="just">
              <a:lnSpc>
                <a:spcPct val="150000"/>
              </a:lnSpc>
            </a:pPr>
            <a:endParaRPr lang="ne-NP" sz="2400" dirty="0">
              <a:latin typeface="Preeti" pitchFamily="2" charset="0"/>
            </a:endParaRPr>
          </a:p>
        </p:txBody>
      </p:sp>
      <p:sp>
        <p:nvSpPr>
          <p:cNvPr id="4" name="Slide Number Placeholder 19">
            <a:extLst>
              <a:ext uri="{FF2B5EF4-FFF2-40B4-BE49-F238E27FC236}">
                <a16:creationId xmlns:a16="http://schemas.microsoft.com/office/drawing/2014/main" id="{F6D8B14D-5574-4D86-A66F-C5B702571A2F}"/>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9</a:t>
            </a:fld>
            <a:endParaRPr lang="en-US" dirty="0">
              <a:latin typeface="Fontasy Himali" panose="04020500000000000000" pitchFamily="82" charset="0"/>
            </a:endParaRPr>
          </a:p>
        </p:txBody>
      </p:sp>
    </p:spTree>
    <p:extLst>
      <p:ext uri="{BB962C8B-B14F-4D97-AF65-F5344CB8AC3E}">
        <p14:creationId xmlns:p14="http://schemas.microsoft.com/office/powerpoint/2010/main" val="1142627296"/>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4548</TotalTime>
  <Words>1770</Words>
  <Application>Microsoft Office PowerPoint</Application>
  <PresentationFormat>Widescreen</PresentationFormat>
  <Paragraphs>152</Paragraphs>
  <Slides>31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Aalekh</vt:lpstr>
      <vt:lpstr>Arial</vt:lpstr>
      <vt:lpstr>Calibri</vt:lpstr>
      <vt:lpstr>Fontasy Himali</vt:lpstr>
      <vt:lpstr>Ganesh</vt:lpstr>
      <vt:lpstr>Kokila</vt:lpstr>
      <vt:lpstr>Preeti</vt:lpstr>
      <vt:lpstr>Times New Roman</vt:lpstr>
      <vt:lpstr>Wingdings</vt:lpstr>
      <vt:lpstr>Office Theme</vt:lpstr>
      <vt:lpstr>राष्ट्रिय कृषिगणना २०७८ कृषिगणना अधिकृत/सहायक कृषिगणना अधिकृत तालिम मितिः फागुन २१,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Rishi Ram Sigdel</cp:lastModifiedBy>
  <cp:revision>562</cp:revision>
  <dcterms:created xsi:type="dcterms:W3CDTF">2006-08-16T00:00:00Z</dcterms:created>
  <dcterms:modified xsi:type="dcterms:W3CDTF">2022-03-04T00:49:47Z</dcterms:modified>
</cp:coreProperties>
</file>